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1" r:id="rId2"/>
    <p:sldMasterId id="2147483693" r:id="rId3"/>
    <p:sldMasterId id="2147483705" r:id="rId4"/>
  </p:sldMasterIdLst>
  <p:notesMasterIdLst>
    <p:notesMasterId r:id="rId56"/>
  </p:notesMasterIdLst>
  <p:sldIdLst>
    <p:sldId id="257" r:id="rId5"/>
    <p:sldId id="258" r:id="rId6"/>
    <p:sldId id="259" r:id="rId7"/>
    <p:sldId id="262" r:id="rId8"/>
    <p:sldId id="265" r:id="rId9"/>
    <p:sldId id="264" r:id="rId10"/>
    <p:sldId id="260" r:id="rId11"/>
    <p:sldId id="280" r:id="rId12"/>
    <p:sldId id="303" r:id="rId13"/>
    <p:sldId id="276" r:id="rId14"/>
    <p:sldId id="281" r:id="rId15"/>
    <p:sldId id="284" r:id="rId16"/>
    <p:sldId id="288" r:id="rId17"/>
    <p:sldId id="302" r:id="rId18"/>
    <p:sldId id="294" r:id="rId19"/>
    <p:sldId id="304" r:id="rId20"/>
    <p:sldId id="305" r:id="rId21"/>
    <p:sldId id="290" r:id="rId22"/>
    <p:sldId id="291" r:id="rId23"/>
    <p:sldId id="292" r:id="rId24"/>
    <p:sldId id="295" r:id="rId25"/>
    <p:sldId id="296" r:id="rId26"/>
    <p:sldId id="298" r:id="rId27"/>
    <p:sldId id="271" r:id="rId28"/>
    <p:sldId id="268" r:id="rId29"/>
    <p:sldId id="269" r:id="rId30"/>
    <p:sldId id="270" r:id="rId31"/>
    <p:sldId id="306" r:id="rId32"/>
    <p:sldId id="272" r:id="rId33"/>
    <p:sldId id="273" r:id="rId34"/>
    <p:sldId id="287" r:id="rId35"/>
    <p:sldId id="300" r:id="rId36"/>
    <p:sldId id="275" r:id="rId37"/>
    <p:sldId id="286" r:id="rId38"/>
    <p:sldId id="311" r:id="rId39"/>
    <p:sldId id="301" r:id="rId40"/>
    <p:sldId id="312" r:id="rId41"/>
    <p:sldId id="319" r:id="rId42"/>
    <p:sldId id="314" r:id="rId43"/>
    <p:sldId id="315" r:id="rId44"/>
    <p:sldId id="316" r:id="rId45"/>
    <p:sldId id="313" r:id="rId46"/>
    <p:sldId id="318" r:id="rId47"/>
    <p:sldId id="317" r:id="rId48"/>
    <p:sldId id="320" r:id="rId49"/>
    <p:sldId id="322" r:id="rId50"/>
    <p:sldId id="283" r:id="rId51"/>
    <p:sldId id="309" r:id="rId52"/>
    <p:sldId id="321" r:id="rId53"/>
    <p:sldId id="308" r:id="rId54"/>
    <p:sldId id="31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5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844" autoAdjust="0"/>
  </p:normalViewPr>
  <p:slideViewPr>
    <p:cSldViewPr snapToGrid="0">
      <p:cViewPr varScale="1">
        <p:scale>
          <a:sx n="104" d="100"/>
          <a:sy n="104" d="100"/>
        </p:scale>
        <p:origin x="8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5C430-16EB-44AA-AE95-27F0389398A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A61D02E-0C5D-43D9-811A-DD95CAE06AC2}">
      <dgm:prSet phldrT="[Text]"/>
      <dgm:spPr/>
      <dgm:t>
        <a:bodyPr/>
        <a:lstStyle/>
        <a:p>
          <a:r>
            <a:rPr lang="en-US" dirty="0">
              <a:effectLst>
                <a:outerShdw blurRad="38100" dist="38100" dir="2700000" algn="tl">
                  <a:srgbClr val="000000">
                    <a:alpha val="43137"/>
                  </a:srgbClr>
                </a:outerShdw>
              </a:effectLst>
              <a:latin typeface="Book Antiqua" panose="02040602050305030304" pitchFamily="18" charset="0"/>
            </a:rPr>
            <a:t>Infectious Agent</a:t>
          </a:r>
        </a:p>
      </dgm:t>
    </dgm:pt>
    <dgm:pt modelId="{514B7C4A-4B0A-4558-AA9D-E663B0BF21CE}" type="parTrans" cxnId="{3D77183E-D3AF-49C7-89F5-4FEB9C473584}">
      <dgm:prSet/>
      <dgm:spPr/>
      <dgm:t>
        <a:bodyPr/>
        <a:lstStyle/>
        <a:p>
          <a:endParaRPr lang="en-US"/>
        </a:p>
      </dgm:t>
    </dgm:pt>
    <dgm:pt modelId="{2FC2BE30-500C-4608-A2AD-11F0B82A3098}" type="sibTrans" cxnId="{3D77183E-D3AF-49C7-89F5-4FEB9C473584}">
      <dgm:prSet/>
      <dgm:spPr/>
      <dgm:t>
        <a:bodyPr/>
        <a:lstStyle/>
        <a:p>
          <a:endParaRPr lang="en-US"/>
        </a:p>
      </dgm:t>
    </dgm:pt>
    <dgm:pt modelId="{27EF6A25-3458-414C-90B6-DF06F0F529B9}">
      <dgm:prSet phldrT="[Text]" custT="1"/>
      <dgm:spPr/>
      <dgm:t>
        <a:bodyPr/>
        <a:lstStyle/>
        <a:p>
          <a:r>
            <a:rPr lang="en-US" sz="2100" dirty="0">
              <a:effectLst>
                <a:outerShdw blurRad="38100" dist="38100" dir="2700000" algn="tl">
                  <a:srgbClr val="000000">
                    <a:alpha val="43137"/>
                  </a:srgbClr>
                </a:outerShdw>
              </a:effectLst>
              <a:latin typeface="Book Antiqua" panose="02040602050305030304" pitchFamily="18" charset="0"/>
            </a:rPr>
            <a:t>Source</a:t>
          </a:r>
        </a:p>
        <a:p>
          <a:r>
            <a:rPr lang="en-US" sz="1800" dirty="0">
              <a:solidFill>
                <a:schemeClr val="bg1"/>
              </a:solidFill>
              <a:latin typeface="Book Antiqua" panose="02040602050305030304" pitchFamily="18" charset="0"/>
            </a:rPr>
            <a:t>Hygienist</a:t>
          </a:r>
        </a:p>
      </dgm:t>
    </dgm:pt>
    <dgm:pt modelId="{253FAE65-8C92-4F73-86B5-DE197162F916}" type="parTrans" cxnId="{F5501E6C-85CA-45D2-AB20-8C29AB245AD4}">
      <dgm:prSet/>
      <dgm:spPr/>
      <dgm:t>
        <a:bodyPr/>
        <a:lstStyle/>
        <a:p>
          <a:endParaRPr lang="en-US"/>
        </a:p>
      </dgm:t>
    </dgm:pt>
    <dgm:pt modelId="{BA0325C2-13BD-4036-91CB-F44301339F1F}" type="sibTrans" cxnId="{F5501E6C-85CA-45D2-AB20-8C29AB245AD4}">
      <dgm:prSet/>
      <dgm:spPr/>
      <dgm:t>
        <a:bodyPr/>
        <a:lstStyle/>
        <a:p>
          <a:endParaRPr lang="en-US"/>
        </a:p>
      </dgm:t>
    </dgm:pt>
    <dgm:pt modelId="{252BBEAD-26A3-4A8A-B735-7A2D1F008CDA}">
      <dgm:prSet phldrT="[Text]" custT="1"/>
      <dgm:spPr/>
      <dgm:t>
        <a:bodyPr/>
        <a:lstStyle/>
        <a:p>
          <a:endParaRPr lang="en-US" sz="1600" dirty="0">
            <a:latin typeface="Book Antiqua" panose="02040602050305030304" pitchFamily="18" charset="0"/>
          </a:endParaRPr>
        </a:p>
        <a:p>
          <a:r>
            <a:rPr lang="en-US" sz="2000" dirty="0">
              <a:effectLst>
                <a:outerShdw blurRad="38100" dist="38100" dir="2700000" algn="tl">
                  <a:srgbClr val="000000">
                    <a:alpha val="43137"/>
                  </a:srgbClr>
                </a:outerShdw>
              </a:effectLst>
              <a:latin typeface="Book Antiqua" panose="02040602050305030304" pitchFamily="18" charset="0"/>
            </a:rPr>
            <a:t>Mode</a:t>
          </a:r>
        </a:p>
        <a:p>
          <a:r>
            <a:rPr lang="en-US" sz="1800" dirty="0">
              <a:solidFill>
                <a:schemeClr val="bg1"/>
              </a:solidFill>
              <a:latin typeface="Book Antiqua" panose="02040602050305030304" pitchFamily="18" charset="0"/>
            </a:rPr>
            <a:t>Cough</a:t>
          </a:r>
        </a:p>
        <a:p>
          <a:endParaRPr lang="en-US" sz="1600" dirty="0"/>
        </a:p>
      </dgm:t>
    </dgm:pt>
    <dgm:pt modelId="{8AFCAA3B-438B-448F-8D8E-9D46A401F8E7}" type="parTrans" cxnId="{BEFB8AEB-E47D-4F21-AA10-8070541F170C}">
      <dgm:prSet/>
      <dgm:spPr/>
      <dgm:t>
        <a:bodyPr/>
        <a:lstStyle/>
        <a:p>
          <a:endParaRPr lang="en-US"/>
        </a:p>
      </dgm:t>
    </dgm:pt>
    <dgm:pt modelId="{C26E3F28-3ED7-4E89-94D4-F28D54964ACE}" type="sibTrans" cxnId="{BEFB8AEB-E47D-4F21-AA10-8070541F170C}">
      <dgm:prSet/>
      <dgm:spPr/>
      <dgm:t>
        <a:bodyPr/>
        <a:lstStyle/>
        <a:p>
          <a:endParaRPr lang="en-US"/>
        </a:p>
      </dgm:t>
    </dgm:pt>
    <dgm:pt modelId="{40216EEA-AE7D-4586-9520-270235A6CF46}">
      <dgm:prSet phldrT="[Text]" custT="1"/>
      <dgm:spPr/>
      <dgm:t>
        <a:bodyPr/>
        <a:lstStyle/>
        <a:p>
          <a:r>
            <a:rPr lang="en-US" sz="2100" dirty="0">
              <a:effectLst>
                <a:outerShdw blurRad="38100" dist="38100" dir="2700000" algn="tl">
                  <a:srgbClr val="000000">
                    <a:alpha val="43137"/>
                  </a:srgbClr>
                </a:outerShdw>
              </a:effectLst>
              <a:latin typeface="Book Antiqua" panose="02040602050305030304" pitchFamily="18" charset="0"/>
            </a:rPr>
            <a:t>Portal</a:t>
          </a:r>
        </a:p>
        <a:p>
          <a:r>
            <a:rPr lang="en-US" sz="1800" dirty="0">
              <a:solidFill>
                <a:schemeClr val="bg1"/>
              </a:solidFill>
              <a:latin typeface="Book Antiqua" panose="02040602050305030304" pitchFamily="18" charset="0"/>
            </a:rPr>
            <a:t>Lungs</a:t>
          </a:r>
        </a:p>
      </dgm:t>
    </dgm:pt>
    <dgm:pt modelId="{BD9A67BE-647B-4196-A23C-E1098AAD1D50}" type="parTrans" cxnId="{261BD6C1-C87C-4424-8D20-4DF9C0E3D8F3}">
      <dgm:prSet/>
      <dgm:spPr/>
      <dgm:t>
        <a:bodyPr/>
        <a:lstStyle/>
        <a:p>
          <a:endParaRPr lang="en-US"/>
        </a:p>
      </dgm:t>
    </dgm:pt>
    <dgm:pt modelId="{9EBBB532-3704-4C41-93DB-55DF31C9A808}" type="sibTrans" cxnId="{261BD6C1-C87C-4424-8D20-4DF9C0E3D8F3}">
      <dgm:prSet/>
      <dgm:spPr/>
      <dgm:t>
        <a:bodyPr/>
        <a:lstStyle/>
        <a:p>
          <a:endParaRPr lang="en-US"/>
        </a:p>
      </dgm:t>
    </dgm:pt>
    <dgm:pt modelId="{4AD6FF58-43BD-498F-A7CB-3B8B9E32CE81}">
      <dgm:prSet phldrT="[Text]" custT="1"/>
      <dgm:spPr/>
      <dgm:t>
        <a:bodyPr/>
        <a:lstStyle/>
        <a:p>
          <a:r>
            <a:rPr lang="en-US" sz="2100" dirty="0">
              <a:effectLst>
                <a:outerShdw blurRad="38100" dist="38100" dir="2700000" algn="tl">
                  <a:srgbClr val="000000">
                    <a:alpha val="43137"/>
                  </a:srgbClr>
                </a:outerShdw>
              </a:effectLst>
              <a:latin typeface="Book Antiqua" panose="02040602050305030304" pitchFamily="18" charset="0"/>
            </a:rPr>
            <a:t>Host</a:t>
          </a:r>
        </a:p>
        <a:p>
          <a:r>
            <a:rPr lang="en-US" sz="1800" dirty="0">
              <a:solidFill>
                <a:schemeClr val="bg1"/>
              </a:solidFill>
              <a:latin typeface="Book Antiqua" panose="02040602050305030304" pitchFamily="18" charset="0"/>
            </a:rPr>
            <a:t>Elderly Patient</a:t>
          </a:r>
        </a:p>
      </dgm:t>
    </dgm:pt>
    <dgm:pt modelId="{C7623BF8-6510-42F3-B2EC-30C79DD7E619}" type="parTrans" cxnId="{483699F6-7051-45B8-B1A5-21EC7E177D92}">
      <dgm:prSet/>
      <dgm:spPr/>
      <dgm:t>
        <a:bodyPr/>
        <a:lstStyle/>
        <a:p>
          <a:endParaRPr lang="en-US"/>
        </a:p>
      </dgm:t>
    </dgm:pt>
    <dgm:pt modelId="{34AF0129-496D-477F-A310-7036B4D852E6}" type="sibTrans" cxnId="{483699F6-7051-45B8-B1A5-21EC7E177D92}">
      <dgm:prSet/>
      <dgm:spPr/>
      <dgm:t>
        <a:bodyPr/>
        <a:lstStyle/>
        <a:p>
          <a:endParaRPr lang="en-US"/>
        </a:p>
      </dgm:t>
    </dgm:pt>
    <dgm:pt modelId="{0FFF0876-EB31-46FC-88EB-AF19B4CFFCF5}" type="pres">
      <dgm:prSet presAssocID="{B615C430-16EB-44AA-AE95-27F0389398A4}" presName="cycle" presStyleCnt="0">
        <dgm:presLayoutVars>
          <dgm:dir/>
          <dgm:resizeHandles val="exact"/>
        </dgm:presLayoutVars>
      </dgm:prSet>
      <dgm:spPr/>
    </dgm:pt>
    <dgm:pt modelId="{82E8A48B-4A4E-46AD-AE9D-975961C94DAF}" type="pres">
      <dgm:prSet presAssocID="{9A61D02E-0C5D-43D9-811A-DD95CAE06AC2}" presName="node" presStyleLbl="node1" presStyleIdx="0" presStyleCnt="5" custRadScaleRad="101899" custRadScaleInc="-1013">
        <dgm:presLayoutVars>
          <dgm:bulletEnabled val="1"/>
        </dgm:presLayoutVars>
      </dgm:prSet>
      <dgm:spPr/>
    </dgm:pt>
    <dgm:pt modelId="{AE167D1E-617E-47B3-9507-39E18353FCBA}" type="pres">
      <dgm:prSet presAssocID="{2FC2BE30-500C-4608-A2AD-11F0B82A3098}" presName="sibTrans" presStyleLbl="sibTrans2D1" presStyleIdx="0" presStyleCnt="5"/>
      <dgm:spPr/>
    </dgm:pt>
    <dgm:pt modelId="{8D145EBD-A1A6-4398-A020-57A440C5EDE9}" type="pres">
      <dgm:prSet presAssocID="{2FC2BE30-500C-4608-A2AD-11F0B82A3098}" presName="connectorText" presStyleLbl="sibTrans2D1" presStyleIdx="0" presStyleCnt="5"/>
      <dgm:spPr/>
    </dgm:pt>
    <dgm:pt modelId="{3E122578-19A9-402D-BDFA-D90BC7A90D87}" type="pres">
      <dgm:prSet presAssocID="{27EF6A25-3458-414C-90B6-DF06F0F529B9}" presName="node" presStyleLbl="node1" presStyleIdx="1" presStyleCnt="5">
        <dgm:presLayoutVars>
          <dgm:bulletEnabled val="1"/>
        </dgm:presLayoutVars>
      </dgm:prSet>
      <dgm:spPr/>
    </dgm:pt>
    <dgm:pt modelId="{412B0951-15CE-4D0D-9D95-084033210055}" type="pres">
      <dgm:prSet presAssocID="{BA0325C2-13BD-4036-91CB-F44301339F1F}" presName="sibTrans" presStyleLbl="sibTrans2D1" presStyleIdx="1" presStyleCnt="5"/>
      <dgm:spPr/>
    </dgm:pt>
    <dgm:pt modelId="{C2445468-2B7A-4DCD-AF0A-3678AF65CAF7}" type="pres">
      <dgm:prSet presAssocID="{BA0325C2-13BD-4036-91CB-F44301339F1F}" presName="connectorText" presStyleLbl="sibTrans2D1" presStyleIdx="1" presStyleCnt="5"/>
      <dgm:spPr/>
    </dgm:pt>
    <dgm:pt modelId="{042A28ED-765D-4111-BA94-44BD94F1D460}" type="pres">
      <dgm:prSet presAssocID="{252BBEAD-26A3-4A8A-B735-7A2D1F008CDA}" presName="node" presStyleLbl="node1" presStyleIdx="2" presStyleCnt="5">
        <dgm:presLayoutVars>
          <dgm:bulletEnabled val="1"/>
        </dgm:presLayoutVars>
      </dgm:prSet>
      <dgm:spPr/>
    </dgm:pt>
    <dgm:pt modelId="{EBEE764E-868A-4A62-B551-928CBFA028EB}" type="pres">
      <dgm:prSet presAssocID="{C26E3F28-3ED7-4E89-94D4-F28D54964ACE}" presName="sibTrans" presStyleLbl="sibTrans2D1" presStyleIdx="2" presStyleCnt="5"/>
      <dgm:spPr/>
    </dgm:pt>
    <dgm:pt modelId="{3C5A09C8-44D3-4FB5-9381-E6DDB552CE82}" type="pres">
      <dgm:prSet presAssocID="{C26E3F28-3ED7-4E89-94D4-F28D54964ACE}" presName="connectorText" presStyleLbl="sibTrans2D1" presStyleIdx="2" presStyleCnt="5"/>
      <dgm:spPr/>
    </dgm:pt>
    <dgm:pt modelId="{4F753A36-CBFC-4FE3-B35D-70297CD5F282}" type="pres">
      <dgm:prSet presAssocID="{40216EEA-AE7D-4586-9520-270235A6CF46}" presName="node" presStyleLbl="node1" presStyleIdx="3" presStyleCnt="5" custRadScaleRad="99438" custRadScaleInc="1811">
        <dgm:presLayoutVars>
          <dgm:bulletEnabled val="1"/>
        </dgm:presLayoutVars>
      </dgm:prSet>
      <dgm:spPr/>
    </dgm:pt>
    <dgm:pt modelId="{4724C4D9-91BC-473E-9B05-D16C7D7324DD}" type="pres">
      <dgm:prSet presAssocID="{9EBBB532-3704-4C41-93DB-55DF31C9A808}" presName="sibTrans" presStyleLbl="sibTrans2D1" presStyleIdx="3" presStyleCnt="5"/>
      <dgm:spPr/>
    </dgm:pt>
    <dgm:pt modelId="{4D1EF9A2-B86C-45D5-8A08-9D96A754AE65}" type="pres">
      <dgm:prSet presAssocID="{9EBBB532-3704-4C41-93DB-55DF31C9A808}" presName="connectorText" presStyleLbl="sibTrans2D1" presStyleIdx="3" presStyleCnt="5"/>
      <dgm:spPr/>
    </dgm:pt>
    <dgm:pt modelId="{6C8D2AC5-AE70-4DCE-A3D2-E182B12A6EBA}" type="pres">
      <dgm:prSet presAssocID="{4AD6FF58-43BD-498F-A7CB-3B8B9E32CE81}" presName="node" presStyleLbl="node1" presStyleIdx="4" presStyleCnt="5">
        <dgm:presLayoutVars>
          <dgm:bulletEnabled val="1"/>
        </dgm:presLayoutVars>
      </dgm:prSet>
      <dgm:spPr/>
    </dgm:pt>
    <dgm:pt modelId="{22FC3A52-2557-4D11-BBD3-06714BCFC9DC}" type="pres">
      <dgm:prSet presAssocID="{34AF0129-496D-477F-A310-7036B4D852E6}" presName="sibTrans" presStyleLbl="sibTrans2D1" presStyleIdx="4" presStyleCnt="5"/>
      <dgm:spPr/>
    </dgm:pt>
    <dgm:pt modelId="{F1434B53-AC2D-4620-BE71-D6F01E63FCD0}" type="pres">
      <dgm:prSet presAssocID="{34AF0129-496D-477F-A310-7036B4D852E6}" presName="connectorText" presStyleLbl="sibTrans2D1" presStyleIdx="4" presStyleCnt="5"/>
      <dgm:spPr/>
    </dgm:pt>
  </dgm:ptLst>
  <dgm:cxnLst>
    <dgm:cxn modelId="{3D77183E-D3AF-49C7-89F5-4FEB9C473584}" srcId="{B615C430-16EB-44AA-AE95-27F0389398A4}" destId="{9A61D02E-0C5D-43D9-811A-DD95CAE06AC2}" srcOrd="0" destOrd="0" parTransId="{514B7C4A-4B0A-4558-AA9D-E663B0BF21CE}" sibTransId="{2FC2BE30-500C-4608-A2AD-11F0B82A3098}"/>
    <dgm:cxn modelId="{BEFB8AEB-E47D-4F21-AA10-8070541F170C}" srcId="{B615C430-16EB-44AA-AE95-27F0389398A4}" destId="{252BBEAD-26A3-4A8A-B735-7A2D1F008CDA}" srcOrd="2" destOrd="0" parTransId="{8AFCAA3B-438B-448F-8D8E-9D46A401F8E7}" sibTransId="{C26E3F28-3ED7-4E89-94D4-F28D54964ACE}"/>
    <dgm:cxn modelId="{6EB2152A-4FF0-4758-B27F-84C950BDE0A7}" type="presOf" srcId="{4AD6FF58-43BD-498F-A7CB-3B8B9E32CE81}" destId="{6C8D2AC5-AE70-4DCE-A3D2-E182B12A6EBA}" srcOrd="0" destOrd="0" presId="urn:microsoft.com/office/officeart/2005/8/layout/cycle2"/>
    <dgm:cxn modelId="{D0DF33BF-6277-4132-BDAD-9CFCFBACB894}" type="presOf" srcId="{BA0325C2-13BD-4036-91CB-F44301339F1F}" destId="{C2445468-2B7A-4DCD-AF0A-3678AF65CAF7}" srcOrd="1" destOrd="0" presId="urn:microsoft.com/office/officeart/2005/8/layout/cycle2"/>
    <dgm:cxn modelId="{DB847CE9-A85C-433D-B08B-EAADFF87CCA3}" type="presOf" srcId="{9EBBB532-3704-4C41-93DB-55DF31C9A808}" destId="{4D1EF9A2-B86C-45D5-8A08-9D96A754AE65}" srcOrd="1" destOrd="0" presId="urn:microsoft.com/office/officeart/2005/8/layout/cycle2"/>
    <dgm:cxn modelId="{483699F6-7051-45B8-B1A5-21EC7E177D92}" srcId="{B615C430-16EB-44AA-AE95-27F0389398A4}" destId="{4AD6FF58-43BD-498F-A7CB-3B8B9E32CE81}" srcOrd="4" destOrd="0" parTransId="{C7623BF8-6510-42F3-B2EC-30C79DD7E619}" sibTransId="{34AF0129-496D-477F-A310-7036B4D852E6}"/>
    <dgm:cxn modelId="{5D34949D-2E7F-4292-A503-DF4194EC29DC}" type="presOf" srcId="{34AF0129-496D-477F-A310-7036B4D852E6}" destId="{F1434B53-AC2D-4620-BE71-D6F01E63FCD0}" srcOrd="1" destOrd="0" presId="urn:microsoft.com/office/officeart/2005/8/layout/cycle2"/>
    <dgm:cxn modelId="{B86EA786-78BF-4D1A-BB63-60F658DF6FD5}" type="presOf" srcId="{27EF6A25-3458-414C-90B6-DF06F0F529B9}" destId="{3E122578-19A9-402D-BDFA-D90BC7A90D87}" srcOrd="0" destOrd="0" presId="urn:microsoft.com/office/officeart/2005/8/layout/cycle2"/>
    <dgm:cxn modelId="{B99E6828-06C4-4CB7-AD3B-EE40C3C2C22A}" type="presOf" srcId="{C26E3F28-3ED7-4E89-94D4-F28D54964ACE}" destId="{3C5A09C8-44D3-4FB5-9381-E6DDB552CE82}" srcOrd="1" destOrd="0" presId="urn:microsoft.com/office/officeart/2005/8/layout/cycle2"/>
    <dgm:cxn modelId="{DDC3D25B-F63D-4D6F-9EF3-3C34B564F78B}" type="presOf" srcId="{2FC2BE30-500C-4608-A2AD-11F0B82A3098}" destId="{8D145EBD-A1A6-4398-A020-57A440C5EDE9}" srcOrd="1" destOrd="0" presId="urn:microsoft.com/office/officeart/2005/8/layout/cycle2"/>
    <dgm:cxn modelId="{15110A8B-3642-4282-93AB-42E341018E63}" type="presOf" srcId="{9A61D02E-0C5D-43D9-811A-DD95CAE06AC2}" destId="{82E8A48B-4A4E-46AD-AE9D-975961C94DAF}" srcOrd="0" destOrd="0" presId="urn:microsoft.com/office/officeart/2005/8/layout/cycle2"/>
    <dgm:cxn modelId="{1CA911CE-9911-4629-BAE8-0D7772A0FC9B}" type="presOf" srcId="{B615C430-16EB-44AA-AE95-27F0389398A4}" destId="{0FFF0876-EB31-46FC-88EB-AF19B4CFFCF5}" srcOrd="0" destOrd="0" presId="urn:microsoft.com/office/officeart/2005/8/layout/cycle2"/>
    <dgm:cxn modelId="{1334978C-1C1D-42E2-B052-CA70A8C7B475}" type="presOf" srcId="{BA0325C2-13BD-4036-91CB-F44301339F1F}" destId="{412B0951-15CE-4D0D-9D95-084033210055}" srcOrd="0" destOrd="0" presId="urn:microsoft.com/office/officeart/2005/8/layout/cycle2"/>
    <dgm:cxn modelId="{92DB24DB-2816-418C-ADF8-0E5BC396B964}" type="presOf" srcId="{252BBEAD-26A3-4A8A-B735-7A2D1F008CDA}" destId="{042A28ED-765D-4111-BA94-44BD94F1D460}" srcOrd="0" destOrd="0" presId="urn:microsoft.com/office/officeart/2005/8/layout/cycle2"/>
    <dgm:cxn modelId="{63CA1AF4-B9FA-4AFC-8915-35E4C35C5203}" type="presOf" srcId="{C26E3F28-3ED7-4E89-94D4-F28D54964ACE}" destId="{EBEE764E-868A-4A62-B551-928CBFA028EB}" srcOrd="0" destOrd="0" presId="urn:microsoft.com/office/officeart/2005/8/layout/cycle2"/>
    <dgm:cxn modelId="{A7BCFC5F-C9CB-4E52-AA4E-9B91863AD4B5}" type="presOf" srcId="{34AF0129-496D-477F-A310-7036B4D852E6}" destId="{22FC3A52-2557-4D11-BBD3-06714BCFC9DC}" srcOrd="0" destOrd="0" presId="urn:microsoft.com/office/officeart/2005/8/layout/cycle2"/>
    <dgm:cxn modelId="{B5D93DB7-F040-49DA-9DBD-B579ED00BA23}" type="presOf" srcId="{2FC2BE30-500C-4608-A2AD-11F0B82A3098}" destId="{AE167D1E-617E-47B3-9507-39E18353FCBA}" srcOrd="0" destOrd="0" presId="urn:microsoft.com/office/officeart/2005/8/layout/cycle2"/>
    <dgm:cxn modelId="{51780DC0-916D-4D1C-8B91-D534971D126E}" type="presOf" srcId="{40216EEA-AE7D-4586-9520-270235A6CF46}" destId="{4F753A36-CBFC-4FE3-B35D-70297CD5F282}" srcOrd="0" destOrd="0" presId="urn:microsoft.com/office/officeart/2005/8/layout/cycle2"/>
    <dgm:cxn modelId="{261BD6C1-C87C-4424-8D20-4DF9C0E3D8F3}" srcId="{B615C430-16EB-44AA-AE95-27F0389398A4}" destId="{40216EEA-AE7D-4586-9520-270235A6CF46}" srcOrd="3" destOrd="0" parTransId="{BD9A67BE-647B-4196-A23C-E1098AAD1D50}" sibTransId="{9EBBB532-3704-4C41-93DB-55DF31C9A808}"/>
    <dgm:cxn modelId="{F5501E6C-85CA-45D2-AB20-8C29AB245AD4}" srcId="{B615C430-16EB-44AA-AE95-27F0389398A4}" destId="{27EF6A25-3458-414C-90B6-DF06F0F529B9}" srcOrd="1" destOrd="0" parTransId="{253FAE65-8C92-4F73-86B5-DE197162F916}" sibTransId="{BA0325C2-13BD-4036-91CB-F44301339F1F}"/>
    <dgm:cxn modelId="{A2362DDF-20BA-42C5-9275-CC8EFDFB553D}" type="presOf" srcId="{9EBBB532-3704-4C41-93DB-55DF31C9A808}" destId="{4724C4D9-91BC-473E-9B05-D16C7D7324DD}" srcOrd="0" destOrd="0" presId="urn:microsoft.com/office/officeart/2005/8/layout/cycle2"/>
    <dgm:cxn modelId="{B40E5B4B-27C2-4293-9850-64E7F4F18852}" type="presParOf" srcId="{0FFF0876-EB31-46FC-88EB-AF19B4CFFCF5}" destId="{82E8A48B-4A4E-46AD-AE9D-975961C94DAF}" srcOrd="0" destOrd="0" presId="urn:microsoft.com/office/officeart/2005/8/layout/cycle2"/>
    <dgm:cxn modelId="{01CFB9D6-EC69-4000-ADF4-4653C209F30E}" type="presParOf" srcId="{0FFF0876-EB31-46FC-88EB-AF19B4CFFCF5}" destId="{AE167D1E-617E-47B3-9507-39E18353FCBA}" srcOrd="1" destOrd="0" presId="urn:microsoft.com/office/officeart/2005/8/layout/cycle2"/>
    <dgm:cxn modelId="{AE0B49EC-B963-4DF8-8BF2-B7A85B88F208}" type="presParOf" srcId="{AE167D1E-617E-47B3-9507-39E18353FCBA}" destId="{8D145EBD-A1A6-4398-A020-57A440C5EDE9}" srcOrd="0" destOrd="0" presId="urn:microsoft.com/office/officeart/2005/8/layout/cycle2"/>
    <dgm:cxn modelId="{200BFD76-5A67-4406-AE12-0E64FF2F478C}" type="presParOf" srcId="{0FFF0876-EB31-46FC-88EB-AF19B4CFFCF5}" destId="{3E122578-19A9-402D-BDFA-D90BC7A90D87}" srcOrd="2" destOrd="0" presId="urn:microsoft.com/office/officeart/2005/8/layout/cycle2"/>
    <dgm:cxn modelId="{CE49ECE2-5BDF-450A-831C-DD9B5D7BEB70}" type="presParOf" srcId="{0FFF0876-EB31-46FC-88EB-AF19B4CFFCF5}" destId="{412B0951-15CE-4D0D-9D95-084033210055}" srcOrd="3" destOrd="0" presId="urn:microsoft.com/office/officeart/2005/8/layout/cycle2"/>
    <dgm:cxn modelId="{AB7FF55F-1A85-42C0-B554-132A0AB08A39}" type="presParOf" srcId="{412B0951-15CE-4D0D-9D95-084033210055}" destId="{C2445468-2B7A-4DCD-AF0A-3678AF65CAF7}" srcOrd="0" destOrd="0" presId="urn:microsoft.com/office/officeart/2005/8/layout/cycle2"/>
    <dgm:cxn modelId="{EDD37228-FE50-4807-BA94-3ED015D07418}" type="presParOf" srcId="{0FFF0876-EB31-46FC-88EB-AF19B4CFFCF5}" destId="{042A28ED-765D-4111-BA94-44BD94F1D460}" srcOrd="4" destOrd="0" presId="urn:microsoft.com/office/officeart/2005/8/layout/cycle2"/>
    <dgm:cxn modelId="{B2D7E17A-8978-4BC6-8F93-ED312B66AEA2}" type="presParOf" srcId="{0FFF0876-EB31-46FC-88EB-AF19B4CFFCF5}" destId="{EBEE764E-868A-4A62-B551-928CBFA028EB}" srcOrd="5" destOrd="0" presId="urn:microsoft.com/office/officeart/2005/8/layout/cycle2"/>
    <dgm:cxn modelId="{36732B92-DE29-4368-A575-18548C1D7CC6}" type="presParOf" srcId="{EBEE764E-868A-4A62-B551-928CBFA028EB}" destId="{3C5A09C8-44D3-4FB5-9381-E6DDB552CE82}" srcOrd="0" destOrd="0" presId="urn:microsoft.com/office/officeart/2005/8/layout/cycle2"/>
    <dgm:cxn modelId="{8B7EB787-D09B-4B9C-957A-FEF8105E2F5C}" type="presParOf" srcId="{0FFF0876-EB31-46FC-88EB-AF19B4CFFCF5}" destId="{4F753A36-CBFC-4FE3-B35D-70297CD5F282}" srcOrd="6" destOrd="0" presId="urn:microsoft.com/office/officeart/2005/8/layout/cycle2"/>
    <dgm:cxn modelId="{B77AFB9E-81AB-4DA7-B415-EE915B9AF282}" type="presParOf" srcId="{0FFF0876-EB31-46FC-88EB-AF19B4CFFCF5}" destId="{4724C4D9-91BC-473E-9B05-D16C7D7324DD}" srcOrd="7" destOrd="0" presId="urn:microsoft.com/office/officeart/2005/8/layout/cycle2"/>
    <dgm:cxn modelId="{7ED57F49-0827-48FE-849F-CCF0A0B71C7A}" type="presParOf" srcId="{4724C4D9-91BC-473E-9B05-D16C7D7324DD}" destId="{4D1EF9A2-B86C-45D5-8A08-9D96A754AE65}" srcOrd="0" destOrd="0" presId="urn:microsoft.com/office/officeart/2005/8/layout/cycle2"/>
    <dgm:cxn modelId="{259AEF4A-02A7-4771-BCEC-FAF6EE27F3CE}" type="presParOf" srcId="{0FFF0876-EB31-46FC-88EB-AF19B4CFFCF5}" destId="{6C8D2AC5-AE70-4DCE-A3D2-E182B12A6EBA}" srcOrd="8" destOrd="0" presId="urn:microsoft.com/office/officeart/2005/8/layout/cycle2"/>
    <dgm:cxn modelId="{FC3564EE-347E-4093-8726-887CCFA7E41D}" type="presParOf" srcId="{0FFF0876-EB31-46FC-88EB-AF19B4CFFCF5}" destId="{22FC3A52-2557-4D11-BBD3-06714BCFC9DC}" srcOrd="9" destOrd="0" presId="urn:microsoft.com/office/officeart/2005/8/layout/cycle2"/>
    <dgm:cxn modelId="{3C13C5D7-26FD-47FE-A7DD-FE4DD9D23C5C}" type="presParOf" srcId="{22FC3A52-2557-4D11-BBD3-06714BCFC9DC}" destId="{F1434B53-AC2D-4620-BE71-D6F01E63FCD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D88FD-5C5E-440A-8FF9-96A3F50E8C6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2554A2A-AA60-4B84-BD3F-C0B5D22EE8EA}">
      <dgm:prSet phldrT="[Text]" custT="1"/>
      <dgm:spPr/>
      <dgm:t>
        <a:bodyPr/>
        <a:lstStyle/>
        <a:p>
          <a:r>
            <a:rPr lang="en-US" sz="2400" dirty="0">
              <a:latin typeface="Book Antiqua" panose="02040602050305030304" pitchFamily="18" charset="0"/>
            </a:rPr>
            <a:t>Hepatitis B HBV</a:t>
          </a:r>
        </a:p>
      </dgm:t>
    </dgm:pt>
    <dgm:pt modelId="{B8880540-5758-4C90-B733-C0569F79204A}" type="parTrans" cxnId="{9E2CFE66-F00F-4C48-83CC-884479B3E49C}">
      <dgm:prSet/>
      <dgm:spPr/>
      <dgm:t>
        <a:bodyPr/>
        <a:lstStyle/>
        <a:p>
          <a:endParaRPr lang="en-US"/>
        </a:p>
      </dgm:t>
    </dgm:pt>
    <dgm:pt modelId="{1F9FC7CC-50F2-4EB5-9436-FD7DB98BEC12}" type="sibTrans" cxnId="{9E2CFE66-F00F-4C48-83CC-884479B3E49C}">
      <dgm:prSet/>
      <dgm:spPr/>
      <dgm:t>
        <a:bodyPr/>
        <a:lstStyle/>
        <a:p>
          <a:endParaRPr lang="en-US"/>
        </a:p>
      </dgm:t>
    </dgm:pt>
    <dgm:pt modelId="{97899439-4CE5-444F-8DCF-07A979C8F7A6}">
      <dgm:prSet phldrT="[Text]"/>
      <dgm:spPr/>
      <dgm:t>
        <a:bodyPr/>
        <a:lstStyle/>
        <a:p>
          <a:r>
            <a:rPr lang="en-US" dirty="0">
              <a:latin typeface="Book Antiqua" panose="02040602050305030304" pitchFamily="18" charset="0"/>
            </a:rPr>
            <a:t>Greatest risk for DHCP</a:t>
          </a:r>
        </a:p>
      </dgm:t>
    </dgm:pt>
    <dgm:pt modelId="{06F108DE-CB90-43BD-ADAD-435A92E6764E}" type="parTrans" cxnId="{CD18D30A-A054-4C61-8B6F-233284592F0B}">
      <dgm:prSet/>
      <dgm:spPr/>
      <dgm:t>
        <a:bodyPr/>
        <a:lstStyle/>
        <a:p>
          <a:endParaRPr lang="en-US"/>
        </a:p>
      </dgm:t>
    </dgm:pt>
    <dgm:pt modelId="{CDDEF835-EC41-4A02-BD9B-1510DE92ECA3}" type="sibTrans" cxnId="{CD18D30A-A054-4C61-8B6F-233284592F0B}">
      <dgm:prSet/>
      <dgm:spPr/>
      <dgm:t>
        <a:bodyPr/>
        <a:lstStyle/>
        <a:p>
          <a:endParaRPr lang="en-US"/>
        </a:p>
      </dgm:t>
    </dgm:pt>
    <dgm:pt modelId="{477C417E-17B6-4F09-BB22-E6594E70444E}">
      <dgm:prSet phldrT="[Text]"/>
      <dgm:spPr/>
      <dgm:t>
        <a:bodyPr/>
        <a:lstStyle/>
        <a:p>
          <a:r>
            <a:rPr lang="en-US" dirty="0">
              <a:latin typeface="Book Antiqua" panose="02040602050305030304" pitchFamily="18" charset="0"/>
            </a:rPr>
            <a:t>A liver disease – over 1 million infected</a:t>
          </a:r>
        </a:p>
      </dgm:t>
    </dgm:pt>
    <dgm:pt modelId="{320B14F1-93BF-40AA-8C79-4EF83A44445F}" type="parTrans" cxnId="{ACDAFD88-266F-4C82-B518-41204E2BC670}">
      <dgm:prSet/>
      <dgm:spPr/>
      <dgm:t>
        <a:bodyPr/>
        <a:lstStyle/>
        <a:p>
          <a:endParaRPr lang="en-US"/>
        </a:p>
      </dgm:t>
    </dgm:pt>
    <dgm:pt modelId="{2A2D845C-3DFF-4186-8A4E-69B5C64354F5}" type="sibTrans" cxnId="{ACDAFD88-266F-4C82-B518-41204E2BC670}">
      <dgm:prSet/>
      <dgm:spPr/>
      <dgm:t>
        <a:bodyPr/>
        <a:lstStyle/>
        <a:p>
          <a:endParaRPr lang="en-US"/>
        </a:p>
      </dgm:t>
    </dgm:pt>
    <dgm:pt modelId="{D0434BA0-5FD8-4A53-A202-49027B86A955}">
      <dgm:prSet phldrT="[Text]" custT="1"/>
      <dgm:spPr/>
      <dgm:t>
        <a:bodyPr/>
        <a:lstStyle/>
        <a:p>
          <a:r>
            <a:rPr lang="en-US" sz="2400" dirty="0">
              <a:latin typeface="Book Antiqua" panose="02040602050305030304" pitchFamily="18" charset="0"/>
            </a:rPr>
            <a:t>Hepatitis C HCV</a:t>
          </a:r>
        </a:p>
      </dgm:t>
    </dgm:pt>
    <dgm:pt modelId="{273B25FB-138D-4C48-B8CE-FC6A89911241}" type="parTrans" cxnId="{AE8A0116-8517-4147-9512-2881AF0D4540}">
      <dgm:prSet/>
      <dgm:spPr/>
      <dgm:t>
        <a:bodyPr/>
        <a:lstStyle/>
        <a:p>
          <a:endParaRPr lang="en-US"/>
        </a:p>
      </dgm:t>
    </dgm:pt>
    <dgm:pt modelId="{3C68F640-9153-4220-8BF3-0222B9ACBE24}" type="sibTrans" cxnId="{AE8A0116-8517-4147-9512-2881AF0D4540}">
      <dgm:prSet/>
      <dgm:spPr/>
      <dgm:t>
        <a:bodyPr/>
        <a:lstStyle/>
        <a:p>
          <a:endParaRPr lang="en-US"/>
        </a:p>
      </dgm:t>
    </dgm:pt>
    <dgm:pt modelId="{D18171E4-E7B0-4D71-970B-CA50176C5F28}">
      <dgm:prSet phldrT="[Text]" custT="1"/>
      <dgm:spPr/>
      <dgm:t>
        <a:bodyPr/>
        <a:lstStyle/>
        <a:p>
          <a:r>
            <a:rPr lang="en-US" sz="1600" dirty="0">
              <a:latin typeface="Book Antiqua" panose="02040602050305030304" pitchFamily="18" charset="0"/>
            </a:rPr>
            <a:t>Virus that causes AIDS</a:t>
          </a:r>
        </a:p>
      </dgm:t>
    </dgm:pt>
    <dgm:pt modelId="{8D516F8C-B13D-473A-86FC-8EF52E930C62}" type="parTrans" cxnId="{F524045E-6F19-4C8B-83FA-795056EA3728}">
      <dgm:prSet/>
      <dgm:spPr/>
      <dgm:t>
        <a:bodyPr/>
        <a:lstStyle/>
        <a:p>
          <a:endParaRPr lang="en-US"/>
        </a:p>
      </dgm:t>
    </dgm:pt>
    <dgm:pt modelId="{6A5F7ADA-7F5B-4CC4-ACD0-C43988159C6E}" type="sibTrans" cxnId="{F524045E-6F19-4C8B-83FA-795056EA3728}">
      <dgm:prSet/>
      <dgm:spPr/>
      <dgm:t>
        <a:bodyPr/>
        <a:lstStyle/>
        <a:p>
          <a:endParaRPr lang="en-US"/>
        </a:p>
      </dgm:t>
    </dgm:pt>
    <dgm:pt modelId="{F7A683AD-954E-4F76-AE29-EDEB40666C8C}">
      <dgm:prSet phldrT="[Text]"/>
      <dgm:spPr/>
      <dgm:t>
        <a:bodyPr/>
        <a:lstStyle/>
        <a:p>
          <a:r>
            <a:rPr lang="en-US" dirty="0">
              <a:latin typeface="Book Antiqua" panose="02040602050305030304" pitchFamily="18" charset="0"/>
            </a:rPr>
            <a:t>Virus survives 7 days outside body</a:t>
          </a:r>
        </a:p>
      </dgm:t>
    </dgm:pt>
    <dgm:pt modelId="{D25D52D9-7D14-4123-9C54-2B801AD36CB9}" type="parTrans" cxnId="{37838491-8EF4-4A09-9833-B1C46F703343}">
      <dgm:prSet/>
      <dgm:spPr/>
      <dgm:t>
        <a:bodyPr/>
        <a:lstStyle/>
        <a:p>
          <a:endParaRPr lang="en-US"/>
        </a:p>
      </dgm:t>
    </dgm:pt>
    <dgm:pt modelId="{15CD2F2C-35F2-4355-ADB7-CA580EF852FE}" type="sibTrans" cxnId="{37838491-8EF4-4A09-9833-B1C46F703343}">
      <dgm:prSet/>
      <dgm:spPr/>
      <dgm:t>
        <a:bodyPr/>
        <a:lstStyle/>
        <a:p>
          <a:endParaRPr lang="en-US"/>
        </a:p>
      </dgm:t>
    </dgm:pt>
    <dgm:pt modelId="{67EFADB7-6945-487E-B67D-FB8A6FBEDD4A}">
      <dgm:prSet phldrT="[Text]"/>
      <dgm:spPr/>
      <dgm:t>
        <a:bodyPr/>
        <a:lstStyle/>
        <a:p>
          <a:r>
            <a:rPr lang="en-US" dirty="0">
              <a:latin typeface="Book Antiqua" panose="02040602050305030304" pitchFamily="18" charset="0"/>
            </a:rPr>
            <a:t>Highly infectious, carrier may be asymptomatic</a:t>
          </a:r>
        </a:p>
      </dgm:t>
    </dgm:pt>
    <dgm:pt modelId="{C264425A-D254-4A76-BC8B-AD7957EBA2A7}" type="parTrans" cxnId="{15608C23-73F1-479D-9C7D-3324860CFE1E}">
      <dgm:prSet/>
      <dgm:spPr/>
      <dgm:t>
        <a:bodyPr/>
        <a:lstStyle/>
        <a:p>
          <a:endParaRPr lang="en-US"/>
        </a:p>
      </dgm:t>
    </dgm:pt>
    <dgm:pt modelId="{A066EA77-AA90-4F84-9215-82F95D9BF5D3}" type="sibTrans" cxnId="{15608C23-73F1-479D-9C7D-3324860CFE1E}">
      <dgm:prSet/>
      <dgm:spPr/>
      <dgm:t>
        <a:bodyPr/>
        <a:lstStyle/>
        <a:p>
          <a:endParaRPr lang="en-US"/>
        </a:p>
      </dgm:t>
    </dgm:pt>
    <dgm:pt modelId="{FF8D9A02-2353-471D-9771-3A0461AF9B63}">
      <dgm:prSet phldrT="[Text]" custT="1"/>
      <dgm:spPr/>
      <dgm:t>
        <a:bodyPr/>
        <a:lstStyle/>
        <a:p>
          <a:r>
            <a:rPr lang="en-US" sz="1600" dirty="0">
              <a:latin typeface="Book Antiqua" panose="02040602050305030304" pitchFamily="18" charset="0"/>
            </a:rPr>
            <a:t>Low rate of dental transmission – no cases since 2001</a:t>
          </a:r>
        </a:p>
      </dgm:t>
    </dgm:pt>
    <dgm:pt modelId="{185B65F5-1D42-457B-88DD-4ECB98F31819}" type="parTrans" cxnId="{9F4B0F78-ECAF-4339-B00F-4C363F8372C4}">
      <dgm:prSet/>
      <dgm:spPr/>
      <dgm:t>
        <a:bodyPr/>
        <a:lstStyle/>
        <a:p>
          <a:endParaRPr lang="en-US"/>
        </a:p>
      </dgm:t>
    </dgm:pt>
    <dgm:pt modelId="{8D9894E7-0981-4D76-917C-CD52B9E58DBB}" type="sibTrans" cxnId="{9F4B0F78-ECAF-4339-B00F-4C363F8372C4}">
      <dgm:prSet/>
      <dgm:spPr/>
      <dgm:t>
        <a:bodyPr/>
        <a:lstStyle/>
        <a:p>
          <a:endParaRPr lang="en-US"/>
        </a:p>
      </dgm:t>
    </dgm:pt>
    <dgm:pt modelId="{2A76CE0C-AC31-4B39-BEF2-473CE3EE01B8}">
      <dgm:prSet custT="1"/>
      <dgm:spPr/>
      <dgm:t>
        <a:bodyPr/>
        <a:lstStyle/>
        <a:p>
          <a:r>
            <a:rPr lang="en-US" sz="1600" dirty="0">
              <a:latin typeface="Book Antiqua" panose="02040602050305030304" pitchFamily="18" charset="0"/>
            </a:rPr>
            <a:t>NO VACCINE</a:t>
          </a:r>
        </a:p>
      </dgm:t>
    </dgm:pt>
    <dgm:pt modelId="{F5084DC6-0D09-4E08-B90B-1371DF6DB3C5}" type="parTrans" cxnId="{5466EDA2-B75A-436D-86C0-D6CB76DDEF82}">
      <dgm:prSet/>
      <dgm:spPr/>
      <dgm:t>
        <a:bodyPr/>
        <a:lstStyle/>
        <a:p>
          <a:endParaRPr lang="en-US"/>
        </a:p>
      </dgm:t>
    </dgm:pt>
    <dgm:pt modelId="{734DF629-4852-446A-98A3-CE8E21091417}" type="sibTrans" cxnId="{5466EDA2-B75A-436D-86C0-D6CB76DDEF82}">
      <dgm:prSet/>
      <dgm:spPr/>
      <dgm:t>
        <a:bodyPr/>
        <a:lstStyle/>
        <a:p>
          <a:endParaRPr lang="en-US"/>
        </a:p>
      </dgm:t>
    </dgm:pt>
    <dgm:pt modelId="{8BB2EE26-4F5F-438B-B296-AC5A6462F633}">
      <dgm:prSet phldrT="[Text]" custT="1"/>
      <dgm:spPr/>
      <dgm:t>
        <a:bodyPr/>
        <a:lstStyle/>
        <a:p>
          <a:r>
            <a:rPr lang="en-US" sz="2400" dirty="0">
              <a:latin typeface="Book Antiqua" panose="02040602050305030304" pitchFamily="18" charset="0"/>
            </a:rPr>
            <a:t>HIV</a:t>
          </a:r>
        </a:p>
      </dgm:t>
    </dgm:pt>
    <dgm:pt modelId="{22F63400-698B-4BF0-9E55-C540EA42A591}" type="sibTrans" cxnId="{A4D8B782-CBA5-4296-A522-9F4499D25CF8}">
      <dgm:prSet/>
      <dgm:spPr/>
      <dgm:t>
        <a:bodyPr/>
        <a:lstStyle/>
        <a:p>
          <a:endParaRPr lang="en-US"/>
        </a:p>
      </dgm:t>
    </dgm:pt>
    <dgm:pt modelId="{357D4A79-30AE-492C-9387-42E5EEFEBA1A}" type="parTrans" cxnId="{A4D8B782-CBA5-4296-A522-9F4499D25CF8}">
      <dgm:prSet/>
      <dgm:spPr/>
      <dgm:t>
        <a:bodyPr/>
        <a:lstStyle/>
        <a:p>
          <a:endParaRPr lang="en-US"/>
        </a:p>
      </dgm:t>
    </dgm:pt>
    <dgm:pt modelId="{8532F51B-D5B6-421C-B326-9BDB506B1536}">
      <dgm:prSet phldrT="[Text]"/>
      <dgm:spPr/>
      <dgm:t>
        <a:bodyPr/>
        <a:lstStyle/>
        <a:p>
          <a:r>
            <a:rPr lang="en-US" dirty="0">
              <a:latin typeface="Book Antiqua" panose="02040602050305030304" pitchFamily="18" charset="0"/>
            </a:rPr>
            <a:t>NO VACCINE</a:t>
          </a:r>
        </a:p>
      </dgm:t>
    </dgm:pt>
    <dgm:pt modelId="{24BB6018-ABF2-4577-94E6-6E5A7639BBF8}" type="sibTrans" cxnId="{22DBF98B-E90A-42E4-8AC5-C041320DD559}">
      <dgm:prSet/>
      <dgm:spPr/>
      <dgm:t>
        <a:bodyPr/>
        <a:lstStyle/>
        <a:p>
          <a:endParaRPr lang="en-US"/>
        </a:p>
      </dgm:t>
    </dgm:pt>
    <dgm:pt modelId="{646B4F09-4C5D-4057-A8AD-DB9D5F38FD57}" type="parTrans" cxnId="{22DBF98B-E90A-42E4-8AC5-C041320DD559}">
      <dgm:prSet/>
      <dgm:spPr/>
      <dgm:t>
        <a:bodyPr/>
        <a:lstStyle/>
        <a:p>
          <a:endParaRPr lang="en-US"/>
        </a:p>
      </dgm:t>
    </dgm:pt>
    <dgm:pt modelId="{7964B264-E2FD-4B4C-8E52-D5B277D40423}">
      <dgm:prSet phldrT="[Text]"/>
      <dgm:spPr/>
      <dgm:t>
        <a:bodyPr/>
        <a:lstStyle/>
        <a:p>
          <a:r>
            <a:rPr lang="en-US" dirty="0">
              <a:latin typeface="Book Antiqua" panose="02040602050305030304" pitchFamily="18" charset="0"/>
            </a:rPr>
            <a:t>Virus can remain on dry surface for 6 wks.</a:t>
          </a:r>
        </a:p>
      </dgm:t>
    </dgm:pt>
    <dgm:pt modelId="{3C904FCB-5741-43D4-A927-A5F54FAC932E}" type="sibTrans" cxnId="{DADC2DDD-1DD1-42EC-A742-9E56557DC844}">
      <dgm:prSet/>
      <dgm:spPr/>
      <dgm:t>
        <a:bodyPr/>
        <a:lstStyle/>
        <a:p>
          <a:endParaRPr lang="en-US"/>
        </a:p>
      </dgm:t>
    </dgm:pt>
    <dgm:pt modelId="{2E5AFD2A-94A8-4F53-B2A5-5E0321A3BD9F}" type="parTrans" cxnId="{DADC2DDD-1DD1-42EC-A742-9E56557DC844}">
      <dgm:prSet/>
      <dgm:spPr/>
      <dgm:t>
        <a:bodyPr/>
        <a:lstStyle/>
        <a:p>
          <a:endParaRPr lang="en-US"/>
        </a:p>
      </dgm:t>
    </dgm:pt>
    <dgm:pt modelId="{0D6E99A4-617E-4160-A371-27271963121F}">
      <dgm:prSet phldrT="[Text]"/>
      <dgm:spPr/>
      <dgm:t>
        <a:bodyPr/>
        <a:lstStyle/>
        <a:p>
          <a:r>
            <a:rPr lang="en-US" dirty="0">
              <a:latin typeface="Book Antiqua" panose="02040602050305030304" pitchFamily="18" charset="0"/>
            </a:rPr>
            <a:t>A liver disease – can be infected for up to 20 yrs without symptoms</a:t>
          </a:r>
        </a:p>
      </dgm:t>
    </dgm:pt>
    <dgm:pt modelId="{64BD5094-7754-4BA9-BF8A-1532022CF69C}" type="sibTrans" cxnId="{257BF846-7C2F-4991-B022-F7D8E0316AAD}">
      <dgm:prSet/>
      <dgm:spPr/>
      <dgm:t>
        <a:bodyPr/>
        <a:lstStyle/>
        <a:p>
          <a:endParaRPr lang="en-US"/>
        </a:p>
      </dgm:t>
    </dgm:pt>
    <dgm:pt modelId="{AC7EFC17-0DB8-4425-9401-58DC632149EC}" type="parTrans" cxnId="{257BF846-7C2F-4991-B022-F7D8E0316AAD}">
      <dgm:prSet/>
      <dgm:spPr/>
      <dgm:t>
        <a:bodyPr/>
        <a:lstStyle/>
        <a:p>
          <a:endParaRPr lang="en-US"/>
        </a:p>
      </dgm:t>
    </dgm:pt>
    <dgm:pt modelId="{629DB447-1267-44BC-A239-C54E25EC86F2}">
      <dgm:prSet phldrT="[Text]" custT="1"/>
      <dgm:spPr/>
      <dgm:t>
        <a:bodyPr/>
        <a:lstStyle/>
        <a:p>
          <a:r>
            <a:rPr lang="en-US" sz="1600" dirty="0">
              <a:latin typeface="Book Antiqua" panose="02040602050305030304" pitchFamily="18" charset="0"/>
            </a:rPr>
            <a:t>Virus cannot survive long on a surface</a:t>
          </a:r>
        </a:p>
      </dgm:t>
    </dgm:pt>
    <dgm:pt modelId="{49071F5A-D2EA-4C5C-82E2-3DD835CC6EDF}" type="parTrans" cxnId="{6C4547FD-6B16-466A-833E-7274C900EC35}">
      <dgm:prSet/>
      <dgm:spPr/>
      <dgm:t>
        <a:bodyPr/>
        <a:lstStyle/>
        <a:p>
          <a:endParaRPr lang="en-US"/>
        </a:p>
      </dgm:t>
    </dgm:pt>
    <dgm:pt modelId="{F114E826-494E-40C9-93F9-ED3C79AA826E}" type="sibTrans" cxnId="{6C4547FD-6B16-466A-833E-7274C900EC35}">
      <dgm:prSet/>
      <dgm:spPr/>
      <dgm:t>
        <a:bodyPr/>
        <a:lstStyle/>
        <a:p>
          <a:endParaRPr lang="en-US"/>
        </a:p>
      </dgm:t>
    </dgm:pt>
    <dgm:pt modelId="{24078113-C1C4-43BF-9595-089B369BF658}">
      <dgm:prSet phldrT="[Text]"/>
      <dgm:spPr/>
      <dgm:t>
        <a:bodyPr/>
        <a:lstStyle/>
        <a:p>
          <a:r>
            <a:rPr lang="en-US" dirty="0">
              <a:latin typeface="Book Antiqua" panose="02040602050305030304" pitchFamily="18" charset="0"/>
            </a:rPr>
            <a:t>Vaccine available</a:t>
          </a:r>
        </a:p>
      </dgm:t>
    </dgm:pt>
    <dgm:pt modelId="{BB185866-1A9F-4BB0-9691-916A64B6C48E}" type="sibTrans" cxnId="{99AF8576-F93A-47F7-9056-B2818CD7C6A4}">
      <dgm:prSet/>
      <dgm:spPr/>
      <dgm:t>
        <a:bodyPr/>
        <a:lstStyle/>
        <a:p>
          <a:endParaRPr lang="en-US"/>
        </a:p>
      </dgm:t>
    </dgm:pt>
    <dgm:pt modelId="{93BAC788-AEB8-45B1-AA7E-C2E407F606E7}" type="parTrans" cxnId="{99AF8576-F93A-47F7-9056-B2818CD7C6A4}">
      <dgm:prSet/>
      <dgm:spPr/>
      <dgm:t>
        <a:bodyPr/>
        <a:lstStyle/>
        <a:p>
          <a:endParaRPr lang="en-US"/>
        </a:p>
      </dgm:t>
    </dgm:pt>
    <dgm:pt modelId="{8DFD3672-27B4-4FA2-B4FC-0FBE114D917A}" type="pres">
      <dgm:prSet presAssocID="{9A0D88FD-5C5E-440A-8FF9-96A3F50E8C6E}" presName="Name0" presStyleCnt="0">
        <dgm:presLayoutVars>
          <dgm:dir/>
          <dgm:animLvl val="lvl"/>
          <dgm:resizeHandles val="exact"/>
        </dgm:presLayoutVars>
      </dgm:prSet>
      <dgm:spPr/>
    </dgm:pt>
    <dgm:pt modelId="{58FF3CB4-1C0A-4D0B-8601-6108CE422DB7}" type="pres">
      <dgm:prSet presAssocID="{72554A2A-AA60-4B84-BD3F-C0B5D22EE8EA}" presName="linNode" presStyleCnt="0"/>
      <dgm:spPr/>
    </dgm:pt>
    <dgm:pt modelId="{4FF185FA-1BAD-4ECE-85F2-7801BE9A5E14}" type="pres">
      <dgm:prSet presAssocID="{72554A2A-AA60-4B84-BD3F-C0B5D22EE8EA}" presName="parentText" presStyleLbl="node1" presStyleIdx="0" presStyleCnt="3">
        <dgm:presLayoutVars>
          <dgm:chMax val="1"/>
          <dgm:bulletEnabled val="1"/>
        </dgm:presLayoutVars>
      </dgm:prSet>
      <dgm:spPr/>
    </dgm:pt>
    <dgm:pt modelId="{00EACE56-2C07-4168-A5FA-29DFB628F32F}" type="pres">
      <dgm:prSet presAssocID="{72554A2A-AA60-4B84-BD3F-C0B5D22EE8EA}" presName="descendantText" presStyleLbl="alignAccFollowNode1" presStyleIdx="0" presStyleCnt="3" custScaleY="119183" custLinFactNeighborX="1375" custLinFactNeighborY="883">
        <dgm:presLayoutVars>
          <dgm:bulletEnabled val="1"/>
        </dgm:presLayoutVars>
      </dgm:prSet>
      <dgm:spPr/>
    </dgm:pt>
    <dgm:pt modelId="{8D668D20-45C0-402B-8964-C86DB8BC5224}" type="pres">
      <dgm:prSet presAssocID="{1F9FC7CC-50F2-4EB5-9436-FD7DB98BEC12}" presName="sp" presStyleCnt="0"/>
      <dgm:spPr/>
    </dgm:pt>
    <dgm:pt modelId="{4B6B5560-8120-42E2-BAED-0C98E5A4C423}" type="pres">
      <dgm:prSet presAssocID="{D0434BA0-5FD8-4A53-A202-49027B86A955}" presName="linNode" presStyleCnt="0"/>
      <dgm:spPr/>
    </dgm:pt>
    <dgm:pt modelId="{3AC918A6-8893-4DE9-AA35-C53BBAB4299C}" type="pres">
      <dgm:prSet presAssocID="{D0434BA0-5FD8-4A53-A202-49027B86A955}" presName="parentText" presStyleLbl="node1" presStyleIdx="1" presStyleCnt="3">
        <dgm:presLayoutVars>
          <dgm:chMax val="1"/>
          <dgm:bulletEnabled val="1"/>
        </dgm:presLayoutVars>
      </dgm:prSet>
      <dgm:spPr/>
    </dgm:pt>
    <dgm:pt modelId="{2D3659E3-A8B9-43EF-89EF-3E412E5D0796}" type="pres">
      <dgm:prSet presAssocID="{D0434BA0-5FD8-4A53-A202-49027B86A955}" presName="descendantText" presStyleLbl="alignAccFollowNode1" presStyleIdx="1" presStyleCnt="3" custScaleY="119953" custLinFactNeighborX="-1067" custLinFactNeighborY="-1712">
        <dgm:presLayoutVars>
          <dgm:bulletEnabled val="1"/>
        </dgm:presLayoutVars>
      </dgm:prSet>
      <dgm:spPr/>
    </dgm:pt>
    <dgm:pt modelId="{B3E26E34-21F9-4EDC-B2CC-B7D3C4E41810}" type="pres">
      <dgm:prSet presAssocID="{3C68F640-9153-4220-8BF3-0222B9ACBE24}" presName="sp" presStyleCnt="0"/>
      <dgm:spPr/>
    </dgm:pt>
    <dgm:pt modelId="{81E264FD-A829-4645-BE0A-14D2CB0593F6}" type="pres">
      <dgm:prSet presAssocID="{8BB2EE26-4F5F-438B-B296-AC5A6462F633}" presName="linNode" presStyleCnt="0"/>
      <dgm:spPr/>
    </dgm:pt>
    <dgm:pt modelId="{6859E39F-6B22-4105-811E-5E9046DA4B28}" type="pres">
      <dgm:prSet presAssocID="{8BB2EE26-4F5F-438B-B296-AC5A6462F633}" presName="parentText" presStyleLbl="node1" presStyleIdx="2" presStyleCnt="3" custLinFactNeighborX="-621" custLinFactNeighborY="-2826">
        <dgm:presLayoutVars>
          <dgm:chMax val="1"/>
          <dgm:bulletEnabled val="1"/>
        </dgm:presLayoutVars>
      </dgm:prSet>
      <dgm:spPr/>
    </dgm:pt>
    <dgm:pt modelId="{48031F7A-6BCE-479E-BB1F-FD18D7E5A7F3}" type="pres">
      <dgm:prSet presAssocID="{8BB2EE26-4F5F-438B-B296-AC5A6462F633}" presName="descendantText" presStyleLbl="alignAccFollowNode1" presStyleIdx="2" presStyleCnt="3" custScaleY="126308">
        <dgm:presLayoutVars>
          <dgm:bulletEnabled val="1"/>
        </dgm:presLayoutVars>
      </dgm:prSet>
      <dgm:spPr/>
    </dgm:pt>
  </dgm:ptLst>
  <dgm:cxnLst>
    <dgm:cxn modelId="{508B6649-37ED-42AE-8B55-CF79B8E85BD3}" type="presOf" srcId="{67EFADB7-6945-487E-B67D-FB8A6FBEDD4A}" destId="{00EACE56-2C07-4168-A5FA-29DFB628F32F}" srcOrd="0" destOrd="2" presId="urn:microsoft.com/office/officeart/2005/8/layout/vList5"/>
    <dgm:cxn modelId="{3BCAC842-5B2E-4450-B2F8-1962AAB65BFC}" type="presOf" srcId="{8BB2EE26-4F5F-438B-B296-AC5A6462F633}" destId="{6859E39F-6B22-4105-811E-5E9046DA4B28}" srcOrd="0" destOrd="0" presId="urn:microsoft.com/office/officeart/2005/8/layout/vList5"/>
    <dgm:cxn modelId="{BD1B3FC8-E1D1-40DB-B77C-FDC822FDE306}" type="presOf" srcId="{7964B264-E2FD-4B4C-8E52-D5B277D40423}" destId="{2D3659E3-A8B9-43EF-89EF-3E412E5D0796}" srcOrd="0" destOrd="1" presId="urn:microsoft.com/office/officeart/2005/8/layout/vList5"/>
    <dgm:cxn modelId="{DAAF5186-D906-491F-B6A9-DF311D3033FD}" type="presOf" srcId="{9A0D88FD-5C5E-440A-8FF9-96A3F50E8C6E}" destId="{8DFD3672-27B4-4FA2-B4FC-0FBE114D917A}" srcOrd="0" destOrd="0" presId="urn:microsoft.com/office/officeart/2005/8/layout/vList5"/>
    <dgm:cxn modelId="{A4D8B782-CBA5-4296-A522-9F4499D25CF8}" srcId="{9A0D88FD-5C5E-440A-8FF9-96A3F50E8C6E}" destId="{8BB2EE26-4F5F-438B-B296-AC5A6462F633}" srcOrd="2" destOrd="0" parTransId="{357D4A79-30AE-492C-9387-42E5EEFEBA1A}" sibTransId="{22F63400-698B-4BF0-9E55-C540EA42A591}"/>
    <dgm:cxn modelId="{DE1677D2-1933-4ADD-A052-A75ADCB5CEA0}" type="presOf" srcId="{97899439-4CE5-444F-8DCF-07A979C8F7A6}" destId="{00EACE56-2C07-4168-A5FA-29DFB628F32F}" srcOrd="0" destOrd="0" presId="urn:microsoft.com/office/officeart/2005/8/layout/vList5"/>
    <dgm:cxn modelId="{37838491-8EF4-4A09-9833-B1C46F703343}" srcId="{72554A2A-AA60-4B84-BD3F-C0B5D22EE8EA}" destId="{F7A683AD-954E-4F76-AE29-EDEB40666C8C}" srcOrd="3" destOrd="0" parTransId="{D25D52D9-7D14-4123-9C54-2B801AD36CB9}" sibTransId="{15CD2F2C-35F2-4355-ADB7-CA580EF852FE}"/>
    <dgm:cxn modelId="{703EB5A0-2FE9-4917-8BE4-FF66047D42D1}" type="presOf" srcId="{629DB447-1267-44BC-A239-C54E25EC86F2}" destId="{48031F7A-6BCE-479E-BB1F-FD18D7E5A7F3}" srcOrd="0" destOrd="2" presId="urn:microsoft.com/office/officeart/2005/8/layout/vList5"/>
    <dgm:cxn modelId="{5FFD207B-878C-4BD0-8644-4DDC4796F4B5}" type="presOf" srcId="{D0434BA0-5FD8-4A53-A202-49027B86A955}" destId="{3AC918A6-8893-4DE9-AA35-C53BBAB4299C}" srcOrd="0" destOrd="0" presId="urn:microsoft.com/office/officeart/2005/8/layout/vList5"/>
    <dgm:cxn modelId="{9E2CFE66-F00F-4C48-83CC-884479B3E49C}" srcId="{9A0D88FD-5C5E-440A-8FF9-96A3F50E8C6E}" destId="{72554A2A-AA60-4B84-BD3F-C0B5D22EE8EA}" srcOrd="0" destOrd="0" parTransId="{B8880540-5758-4C90-B733-C0569F79204A}" sibTransId="{1F9FC7CC-50F2-4EB5-9436-FD7DB98BEC12}"/>
    <dgm:cxn modelId="{B092A2AC-4F06-419B-B5D1-A1C07AFB08B2}" type="presOf" srcId="{D18171E4-E7B0-4D71-970B-CA50176C5F28}" destId="{48031F7A-6BCE-479E-BB1F-FD18D7E5A7F3}" srcOrd="0" destOrd="0" presId="urn:microsoft.com/office/officeart/2005/8/layout/vList5"/>
    <dgm:cxn modelId="{61DFAE1F-7E13-4FD4-BA5E-0D60E30CDB98}" type="presOf" srcId="{F7A683AD-954E-4F76-AE29-EDEB40666C8C}" destId="{00EACE56-2C07-4168-A5FA-29DFB628F32F}" srcOrd="0" destOrd="3" presId="urn:microsoft.com/office/officeart/2005/8/layout/vList5"/>
    <dgm:cxn modelId="{15608C23-73F1-479D-9C7D-3324860CFE1E}" srcId="{72554A2A-AA60-4B84-BD3F-C0B5D22EE8EA}" destId="{67EFADB7-6945-487E-B67D-FB8A6FBEDD4A}" srcOrd="2" destOrd="0" parTransId="{C264425A-D254-4A76-BC8B-AD7957EBA2A7}" sibTransId="{A066EA77-AA90-4F84-9215-82F95D9BF5D3}"/>
    <dgm:cxn modelId="{99AF8576-F93A-47F7-9056-B2818CD7C6A4}" srcId="{72554A2A-AA60-4B84-BD3F-C0B5D22EE8EA}" destId="{24078113-C1C4-43BF-9595-089B369BF658}" srcOrd="4" destOrd="0" parTransId="{93BAC788-AEB8-45B1-AA7E-C2E407F606E7}" sibTransId="{BB185866-1A9F-4BB0-9691-916A64B6C48E}"/>
    <dgm:cxn modelId="{9F4B0F78-ECAF-4339-B00F-4C363F8372C4}" srcId="{8BB2EE26-4F5F-438B-B296-AC5A6462F633}" destId="{FF8D9A02-2353-471D-9771-3A0461AF9B63}" srcOrd="1" destOrd="0" parTransId="{185B65F5-1D42-457B-88DD-4ECB98F31819}" sibTransId="{8D9894E7-0981-4D76-917C-CD52B9E58DBB}"/>
    <dgm:cxn modelId="{CD18D30A-A054-4C61-8B6F-233284592F0B}" srcId="{72554A2A-AA60-4B84-BD3F-C0B5D22EE8EA}" destId="{97899439-4CE5-444F-8DCF-07A979C8F7A6}" srcOrd="0" destOrd="0" parTransId="{06F108DE-CB90-43BD-ADAD-435A92E6764E}" sibTransId="{CDDEF835-EC41-4A02-BD9B-1510DE92ECA3}"/>
    <dgm:cxn modelId="{5466EDA2-B75A-436D-86C0-D6CB76DDEF82}" srcId="{8BB2EE26-4F5F-438B-B296-AC5A6462F633}" destId="{2A76CE0C-AC31-4B39-BEF2-473CE3EE01B8}" srcOrd="3" destOrd="0" parTransId="{F5084DC6-0D09-4E08-B90B-1371DF6DB3C5}" sibTransId="{734DF629-4852-446A-98A3-CE8E21091417}"/>
    <dgm:cxn modelId="{2534EB9B-009A-4C77-89E1-C6926E0E2D6B}" type="presOf" srcId="{72554A2A-AA60-4B84-BD3F-C0B5D22EE8EA}" destId="{4FF185FA-1BAD-4ECE-85F2-7801BE9A5E14}" srcOrd="0" destOrd="0" presId="urn:microsoft.com/office/officeart/2005/8/layout/vList5"/>
    <dgm:cxn modelId="{257BF846-7C2F-4991-B022-F7D8E0316AAD}" srcId="{D0434BA0-5FD8-4A53-A202-49027B86A955}" destId="{0D6E99A4-617E-4160-A371-27271963121F}" srcOrd="0" destOrd="0" parTransId="{AC7EFC17-0DB8-4425-9401-58DC632149EC}" sibTransId="{64BD5094-7754-4BA9-BF8A-1532022CF69C}"/>
    <dgm:cxn modelId="{ACDAFD88-266F-4C82-B518-41204E2BC670}" srcId="{72554A2A-AA60-4B84-BD3F-C0B5D22EE8EA}" destId="{477C417E-17B6-4F09-BB22-E6594E70444E}" srcOrd="1" destOrd="0" parTransId="{320B14F1-93BF-40AA-8C79-4EF83A44445F}" sibTransId="{2A2D845C-3DFF-4186-8A4E-69B5C64354F5}"/>
    <dgm:cxn modelId="{71D2CCC8-0C0C-4E66-88BC-8415F4AF5421}" type="presOf" srcId="{FF8D9A02-2353-471D-9771-3A0461AF9B63}" destId="{48031F7A-6BCE-479E-BB1F-FD18D7E5A7F3}" srcOrd="0" destOrd="1" presId="urn:microsoft.com/office/officeart/2005/8/layout/vList5"/>
    <dgm:cxn modelId="{22DBF98B-E90A-42E4-8AC5-C041320DD559}" srcId="{D0434BA0-5FD8-4A53-A202-49027B86A955}" destId="{8532F51B-D5B6-421C-B326-9BDB506B1536}" srcOrd="2" destOrd="0" parTransId="{646B4F09-4C5D-4057-A8AD-DB9D5F38FD57}" sibTransId="{24BB6018-ABF2-4577-94E6-6E5A7639BBF8}"/>
    <dgm:cxn modelId="{F524045E-6F19-4C8B-83FA-795056EA3728}" srcId="{8BB2EE26-4F5F-438B-B296-AC5A6462F633}" destId="{D18171E4-E7B0-4D71-970B-CA50176C5F28}" srcOrd="0" destOrd="0" parTransId="{8D516F8C-B13D-473A-86FC-8EF52E930C62}" sibTransId="{6A5F7ADA-7F5B-4CC4-ACD0-C43988159C6E}"/>
    <dgm:cxn modelId="{E6C485F1-25AA-4B35-9172-73AE24BA8AD6}" type="presOf" srcId="{8532F51B-D5B6-421C-B326-9BDB506B1536}" destId="{2D3659E3-A8B9-43EF-89EF-3E412E5D0796}" srcOrd="0" destOrd="2" presId="urn:microsoft.com/office/officeart/2005/8/layout/vList5"/>
    <dgm:cxn modelId="{6C4547FD-6B16-466A-833E-7274C900EC35}" srcId="{8BB2EE26-4F5F-438B-B296-AC5A6462F633}" destId="{629DB447-1267-44BC-A239-C54E25EC86F2}" srcOrd="2" destOrd="0" parTransId="{49071F5A-D2EA-4C5C-82E2-3DD835CC6EDF}" sibTransId="{F114E826-494E-40C9-93F9-ED3C79AA826E}"/>
    <dgm:cxn modelId="{54B29AB2-60CC-46A8-81A9-66168BBFEC95}" type="presOf" srcId="{24078113-C1C4-43BF-9595-089B369BF658}" destId="{00EACE56-2C07-4168-A5FA-29DFB628F32F}" srcOrd="0" destOrd="4" presId="urn:microsoft.com/office/officeart/2005/8/layout/vList5"/>
    <dgm:cxn modelId="{AE8A0116-8517-4147-9512-2881AF0D4540}" srcId="{9A0D88FD-5C5E-440A-8FF9-96A3F50E8C6E}" destId="{D0434BA0-5FD8-4A53-A202-49027B86A955}" srcOrd="1" destOrd="0" parTransId="{273B25FB-138D-4C48-B8CE-FC6A89911241}" sibTransId="{3C68F640-9153-4220-8BF3-0222B9ACBE24}"/>
    <dgm:cxn modelId="{DADC2DDD-1DD1-42EC-A742-9E56557DC844}" srcId="{D0434BA0-5FD8-4A53-A202-49027B86A955}" destId="{7964B264-E2FD-4B4C-8E52-D5B277D40423}" srcOrd="1" destOrd="0" parTransId="{2E5AFD2A-94A8-4F53-B2A5-5E0321A3BD9F}" sibTransId="{3C904FCB-5741-43D4-A927-A5F54FAC932E}"/>
    <dgm:cxn modelId="{6D4E3513-FF1F-41BB-A388-9AD875EDB8A9}" type="presOf" srcId="{477C417E-17B6-4F09-BB22-E6594E70444E}" destId="{00EACE56-2C07-4168-A5FA-29DFB628F32F}" srcOrd="0" destOrd="1" presId="urn:microsoft.com/office/officeart/2005/8/layout/vList5"/>
    <dgm:cxn modelId="{D463D708-93E0-4E41-8A82-A9E0929E03B3}" type="presOf" srcId="{2A76CE0C-AC31-4B39-BEF2-473CE3EE01B8}" destId="{48031F7A-6BCE-479E-BB1F-FD18D7E5A7F3}" srcOrd="0" destOrd="3" presId="urn:microsoft.com/office/officeart/2005/8/layout/vList5"/>
    <dgm:cxn modelId="{220CE0F1-4593-4D3A-BDFC-0390DA8B3546}" type="presOf" srcId="{0D6E99A4-617E-4160-A371-27271963121F}" destId="{2D3659E3-A8B9-43EF-89EF-3E412E5D0796}" srcOrd="0" destOrd="0" presId="urn:microsoft.com/office/officeart/2005/8/layout/vList5"/>
    <dgm:cxn modelId="{BC99BE22-3E4A-4CE1-9D50-CD149FCD41E6}" type="presParOf" srcId="{8DFD3672-27B4-4FA2-B4FC-0FBE114D917A}" destId="{58FF3CB4-1C0A-4D0B-8601-6108CE422DB7}" srcOrd="0" destOrd="0" presId="urn:microsoft.com/office/officeart/2005/8/layout/vList5"/>
    <dgm:cxn modelId="{366EB005-5E7A-4CE4-AD78-154D584DC095}" type="presParOf" srcId="{58FF3CB4-1C0A-4D0B-8601-6108CE422DB7}" destId="{4FF185FA-1BAD-4ECE-85F2-7801BE9A5E14}" srcOrd="0" destOrd="0" presId="urn:microsoft.com/office/officeart/2005/8/layout/vList5"/>
    <dgm:cxn modelId="{03E7A901-8AE9-414E-A762-F47FE4B94C24}" type="presParOf" srcId="{58FF3CB4-1C0A-4D0B-8601-6108CE422DB7}" destId="{00EACE56-2C07-4168-A5FA-29DFB628F32F}" srcOrd="1" destOrd="0" presId="urn:microsoft.com/office/officeart/2005/8/layout/vList5"/>
    <dgm:cxn modelId="{97931B15-8388-4BD3-B5B9-068C44EA6767}" type="presParOf" srcId="{8DFD3672-27B4-4FA2-B4FC-0FBE114D917A}" destId="{8D668D20-45C0-402B-8964-C86DB8BC5224}" srcOrd="1" destOrd="0" presId="urn:microsoft.com/office/officeart/2005/8/layout/vList5"/>
    <dgm:cxn modelId="{BC94D664-3BBA-40CD-86B4-55854990106A}" type="presParOf" srcId="{8DFD3672-27B4-4FA2-B4FC-0FBE114D917A}" destId="{4B6B5560-8120-42E2-BAED-0C98E5A4C423}" srcOrd="2" destOrd="0" presId="urn:microsoft.com/office/officeart/2005/8/layout/vList5"/>
    <dgm:cxn modelId="{DF9DEA90-4A8E-4D4D-BFFD-CDDB7A1B96F7}" type="presParOf" srcId="{4B6B5560-8120-42E2-BAED-0C98E5A4C423}" destId="{3AC918A6-8893-4DE9-AA35-C53BBAB4299C}" srcOrd="0" destOrd="0" presId="urn:microsoft.com/office/officeart/2005/8/layout/vList5"/>
    <dgm:cxn modelId="{050C80B8-3DD3-4F78-A58B-2C9535986033}" type="presParOf" srcId="{4B6B5560-8120-42E2-BAED-0C98E5A4C423}" destId="{2D3659E3-A8B9-43EF-89EF-3E412E5D0796}" srcOrd="1" destOrd="0" presId="urn:microsoft.com/office/officeart/2005/8/layout/vList5"/>
    <dgm:cxn modelId="{2A19A171-774C-4082-8DC5-6B74624E81B3}" type="presParOf" srcId="{8DFD3672-27B4-4FA2-B4FC-0FBE114D917A}" destId="{B3E26E34-21F9-4EDC-B2CC-B7D3C4E41810}" srcOrd="3" destOrd="0" presId="urn:microsoft.com/office/officeart/2005/8/layout/vList5"/>
    <dgm:cxn modelId="{13CB344C-CAE2-49CD-BB5D-008C9EFD2531}" type="presParOf" srcId="{8DFD3672-27B4-4FA2-B4FC-0FBE114D917A}" destId="{81E264FD-A829-4645-BE0A-14D2CB0593F6}" srcOrd="4" destOrd="0" presId="urn:microsoft.com/office/officeart/2005/8/layout/vList5"/>
    <dgm:cxn modelId="{C27D0D31-C66B-4CEF-B16D-82648A5076CC}" type="presParOf" srcId="{81E264FD-A829-4645-BE0A-14D2CB0593F6}" destId="{6859E39F-6B22-4105-811E-5E9046DA4B28}" srcOrd="0" destOrd="0" presId="urn:microsoft.com/office/officeart/2005/8/layout/vList5"/>
    <dgm:cxn modelId="{9CBA2A54-846E-4CD9-9903-D27D9524523F}" type="presParOf" srcId="{81E264FD-A829-4645-BE0A-14D2CB0593F6}" destId="{48031F7A-6BCE-479E-BB1F-FD18D7E5A7F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328A5C-3BA4-4535-BBF2-2A42B924E068}"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2F7C3892-E6CD-4DF6-97EE-B313E0BF81EB}">
      <dgm:prSet phldrT="[Text]" custT="1"/>
      <dgm:spPr/>
      <dgm:t>
        <a:bodyPr/>
        <a:lstStyle/>
        <a:p>
          <a:r>
            <a:rPr lang="en-US" sz="2000" dirty="0">
              <a:latin typeface="Book Antiqua" panose="02040602050305030304" pitchFamily="18" charset="0"/>
            </a:rPr>
            <a:t>Chemical</a:t>
          </a:r>
          <a:r>
            <a:rPr lang="en-US" sz="1800" dirty="0"/>
            <a:t> </a:t>
          </a:r>
        </a:p>
      </dgm:t>
    </dgm:pt>
    <dgm:pt modelId="{2BD90546-A7F5-41ED-B0BF-EA4788BBE637}" type="parTrans" cxnId="{9A0CFEBD-DEDA-4B0A-ABB7-074E61DB1ACA}">
      <dgm:prSet/>
      <dgm:spPr/>
      <dgm:t>
        <a:bodyPr/>
        <a:lstStyle/>
        <a:p>
          <a:endParaRPr lang="en-US"/>
        </a:p>
      </dgm:t>
    </dgm:pt>
    <dgm:pt modelId="{2D2F2C5F-EDF2-406B-B5EA-450F19C63D33}" type="sibTrans" cxnId="{9A0CFEBD-DEDA-4B0A-ABB7-074E61DB1ACA}">
      <dgm:prSet/>
      <dgm:spPr/>
      <dgm:t>
        <a:bodyPr/>
        <a:lstStyle/>
        <a:p>
          <a:endParaRPr lang="en-US"/>
        </a:p>
      </dgm:t>
    </dgm:pt>
    <dgm:pt modelId="{B2E5EB61-4AB0-48FA-8980-21CF4757CA21}">
      <dgm:prSet phldrT="[Text]" custT="1"/>
      <dgm:spPr/>
      <dgm:t>
        <a:bodyPr/>
        <a:lstStyle/>
        <a:p>
          <a:r>
            <a:rPr lang="en-US" sz="2400" dirty="0">
              <a:latin typeface="Book Antiqua" panose="02040602050305030304" pitchFamily="18" charset="0"/>
            </a:rPr>
            <a:t>Heat</a:t>
          </a:r>
        </a:p>
      </dgm:t>
    </dgm:pt>
    <dgm:pt modelId="{81538C52-2E3E-464C-8775-FE3CB98E1257}" type="parTrans" cxnId="{ED886ABB-89B7-4E75-98B0-857A1CC112EC}">
      <dgm:prSet/>
      <dgm:spPr/>
      <dgm:t>
        <a:bodyPr/>
        <a:lstStyle/>
        <a:p>
          <a:endParaRPr lang="en-US"/>
        </a:p>
      </dgm:t>
    </dgm:pt>
    <dgm:pt modelId="{AA397264-330E-4EBE-9697-6750E0D1CC52}" type="sibTrans" cxnId="{ED886ABB-89B7-4E75-98B0-857A1CC112EC}">
      <dgm:prSet/>
      <dgm:spPr/>
      <dgm:t>
        <a:bodyPr/>
        <a:lstStyle/>
        <a:p>
          <a:endParaRPr lang="en-US"/>
        </a:p>
      </dgm:t>
    </dgm:pt>
    <dgm:pt modelId="{C3BD4D75-85C6-42D0-BBAD-EDB39CB091BC}">
      <dgm:prSet phldrT="[Text]"/>
      <dgm:spPr/>
      <dgm:t>
        <a:bodyPr/>
        <a:lstStyle/>
        <a:p>
          <a:r>
            <a:rPr lang="en-US" dirty="0">
              <a:latin typeface="Book Antiqua" panose="02040602050305030304" pitchFamily="18" charset="0"/>
            </a:rPr>
            <a:t>Sterilization</a:t>
          </a:r>
        </a:p>
      </dgm:t>
    </dgm:pt>
    <dgm:pt modelId="{EC779FA1-B29C-46AA-8AD7-6C15AC86EF98}" type="parTrans" cxnId="{C3972BA5-A3C2-4AD7-A5A9-5483733F96B3}">
      <dgm:prSet/>
      <dgm:spPr/>
      <dgm:t>
        <a:bodyPr/>
        <a:lstStyle/>
        <a:p>
          <a:endParaRPr lang="en-US"/>
        </a:p>
      </dgm:t>
    </dgm:pt>
    <dgm:pt modelId="{B558D728-FAB4-4AA7-8BAA-F18B4811FDBA}" type="sibTrans" cxnId="{C3972BA5-A3C2-4AD7-A5A9-5483733F96B3}">
      <dgm:prSet/>
      <dgm:spPr/>
      <dgm:t>
        <a:bodyPr/>
        <a:lstStyle/>
        <a:p>
          <a:endParaRPr lang="en-US"/>
        </a:p>
      </dgm:t>
    </dgm:pt>
    <dgm:pt modelId="{F9AD5B62-35A9-4C7A-8318-E117B9172798}" type="pres">
      <dgm:prSet presAssocID="{55328A5C-3BA4-4535-BBF2-2A42B924E068}" presName="Name0" presStyleCnt="0">
        <dgm:presLayoutVars>
          <dgm:dir/>
          <dgm:resizeHandles val="exact"/>
        </dgm:presLayoutVars>
      </dgm:prSet>
      <dgm:spPr/>
    </dgm:pt>
    <dgm:pt modelId="{4EC712FD-2F8C-4551-9E57-3A18642EDC5C}" type="pres">
      <dgm:prSet presAssocID="{55328A5C-3BA4-4535-BBF2-2A42B924E068}" presName="vNodes" presStyleCnt="0"/>
      <dgm:spPr/>
    </dgm:pt>
    <dgm:pt modelId="{7099F83C-AB4A-42C5-BC2B-A36030AEB35C}" type="pres">
      <dgm:prSet presAssocID="{2F7C3892-E6CD-4DF6-97EE-B313E0BF81EB}" presName="node" presStyleLbl="node1" presStyleIdx="0" presStyleCnt="3" custScaleX="160377" custScaleY="157213">
        <dgm:presLayoutVars>
          <dgm:bulletEnabled val="1"/>
        </dgm:presLayoutVars>
      </dgm:prSet>
      <dgm:spPr/>
    </dgm:pt>
    <dgm:pt modelId="{7C1E4285-6AED-4455-9F10-708BB27DCF26}" type="pres">
      <dgm:prSet presAssocID="{2D2F2C5F-EDF2-406B-B5EA-450F19C63D33}" presName="spacerT" presStyleCnt="0"/>
      <dgm:spPr/>
    </dgm:pt>
    <dgm:pt modelId="{2DB64066-75CA-4B65-8A88-5D6FC0C62787}" type="pres">
      <dgm:prSet presAssocID="{2D2F2C5F-EDF2-406B-B5EA-450F19C63D33}" presName="sibTrans" presStyleLbl="sibTrans2D1" presStyleIdx="0" presStyleCnt="2"/>
      <dgm:spPr/>
    </dgm:pt>
    <dgm:pt modelId="{A6BE2485-425B-4B98-88BB-A123088B9C8D}" type="pres">
      <dgm:prSet presAssocID="{2D2F2C5F-EDF2-406B-B5EA-450F19C63D33}" presName="spacerB" presStyleCnt="0"/>
      <dgm:spPr/>
    </dgm:pt>
    <dgm:pt modelId="{B33499DF-6E25-444E-8E47-8288DF54DC1C}" type="pres">
      <dgm:prSet presAssocID="{B2E5EB61-4AB0-48FA-8980-21CF4757CA21}" presName="node" presStyleLbl="node1" presStyleIdx="1" presStyleCnt="3" custScaleX="165432" custScaleY="159247" custLinFactNeighborY="14720">
        <dgm:presLayoutVars>
          <dgm:bulletEnabled val="1"/>
        </dgm:presLayoutVars>
      </dgm:prSet>
      <dgm:spPr/>
    </dgm:pt>
    <dgm:pt modelId="{6F3DC204-EA8B-42CE-B5B3-3632C063293B}" type="pres">
      <dgm:prSet presAssocID="{55328A5C-3BA4-4535-BBF2-2A42B924E068}" presName="sibTransLast" presStyleLbl="sibTrans2D1" presStyleIdx="1" presStyleCnt="2"/>
      <dgm:spPr/>
    </dgm:pt>
    <dgm:pt modelId="{546DBBFA-AFD3-4BD9-ADAC-D8799F181B2D}" type="pres">
      <dgm:prSet presAssocID="{55328A5C-3BA4-4535-BBF2-2A42B924E068}" presName="connectorText" presStyleLbl="sibTrans2D1" presStyleIdx="1" presStyleCnt="2"/>
      <dgm:spPr/>
    </dgm:pt>
    <dgm:pt modelId="{AFD09DFF-F295-4061-9A83-DF9E1868B8E0}" type="pres">
      <dgm:prSet presAssocID="{55328A5C-3BA4-4535-BBF2-2A42B924E068}" presName="lastNode" presStyleLbl="node1" presStyleIdx="2" presStyleCnt="3">
        <dgm:presLayoutVars>
          <dgm:bulletEnabled val="1"/>
        </dgm:presLayoutVars>
      </dgm:prSet>
      <dgm:spPr/>
    </dgm:pt>
  </dgm:ptLst>
  <dgm:cxnLst>
    <dgm:cxn modelId="{962EF401-3741-439B-9886-726B25F45EE8}" type="presOf" srcId="{55328A5C-3BA4-4535-BBF2-2A42B924E068}" destId="{F9AD5B62-35A9-4C7A-8318-E117B9172798}" srcOrd="0" destOrd="0" presId="urn:microsoft.com/office/officeart/2005/8/layout/equation2"/>
    <dgm:cxn modelId="{9A0CFEBD-DEDA-4B0A-ABB7-074E61DB1ACA}" srcId="{55328A5C-3BA4-4535-BBF2-2A42B924E068}" destId="{2F7C3892-E6CD-4DF6-97EE-B313E0BF81EB}" srcOrd="0" destOrd="0" parTransId="{2BD90546-A7F5-41ED-B0BF-EA4788BBE637}" sibTransId="{2D2F2C5F-EDF2-406B-B5EA-450F19C63D33}"/>
    <dgm:cxn modelId="{8BF39C1B-A060-489D-8CC8-3A4D036589A4}" type="presOf" srcId="{AA397264-330E-4EBE-9697-6750E0D1CC52}" destId="{6F3DC204-EA8B-42CE-B5B3-3632C063293B}" srcOrd="0" destOrd="0" presId="urn:microsoft.com/office/officeart/2005/8/layout/equation2"/>
    <dgm:cxn modelId="{26BA6E09-8AA3-4613-B21F-03486F767913}" type="presOf" srcId="{2D2F2C5F-EDF2-406B-B5EA-450F19C63D33}" destId="{2DB64066-75CA-4B65-8A88-5D6FC0C62787}" srcOrd="0" destOrd="0" presId="urn:microsoft.com/office/officeart/2005/8/layout/equation2"/>
    <dgm:cxn modelId="{B4EE53F2-6014-4E58-A5E8-8DECAE4FF794}" type="presOf" srcId="{B2E5EB61-4AB0-48FA-8980-21CF4757CA21}" destId="{B33499DF-6E25-444E-8E47-8288DF54DC1C}" srcOrd="0" destOrd="0" presId="urn:microsoft.com/office/officeart/2005/8/layout/equation2"/>
    <dgm:cxn modelId="{C3972BA5-A3C2-4AD7-A5A9-5483733F96B3}" srcId="{55328A5C-3BA4-4535-BBF2-2A42B924E068}" destId="{C3BD4D75-85C6-42D0-BBAD-EDB39CB091BC}" srcOrd="2" destOrd="0" parTransId="{EC779FA1-B29C-46AA-8AD7-6C15AC86EF98}" sibTransId="{B558D728-FAB4-4AA7-8BAA-F18B4811FDBA}"/>
    <dgm:cxn modelId="{C779C396-00A3-4736-8DF8-747EDC0EBB87}" type="presOf" srcId="{C3BD4D75-85C6-42D0-BBAD-EDB39CB091BC}" destId="{AFD09DFF-F295-4061-9A83-DF9E1868B8E0}" srcOrd="0" destOrd="0" presId="urn:microsoft.com/office/officeart/2005/8/layout/equation2"/>
    <dgm:cxn modelId="{8AF1E8D2-40CF-4DA3-8291-BEC176235990}" type="presOf" srcId="{AA397264-330E-4EBE-9697-6750E0D1CC52}" destId="{546DBBFA-AFD3-4BD9-ADAC-D8799F181B2D}" srcOrd="1" destOrd="0" presId="urn:microsoft.com/office/officeart/2005/8/layout/equation2"/>
    <dgm:cxn modelId="{C96D01B3-CDE7-49A7-B4DA-80C1CBB34641}" type="presOf" srcId="{2F7C3892-E6CD-4DF6-97EE-B313E0BF81EB}" destId="{7099F83C-AB4A-42C5-BC2B-A36030AEB35C}" srcOrd="0" destOrd="0" presId="urn:microsoft.com/office/officeart/2005/8/layout/equation2"/>
    <dgm:cxn modelId="{ED886ABB-89B7-4E75-98B0-857A1CC112EC}" srcId="{55328A5C-3BA4-4535-BBF2-2A42B924E068}" destId="{B2E5EB61-4AB0-48FA-8980-21CF4757CA21}" srcOrd="1" destOrd="0" parTransId="{81538C52-2E3E-464C-8775-FE3CB98E1257}" sibTransId="{AA397264-330E-4EBE-9697-6750E0D1CC52}"/>
    <dgm:cxn modelId="{5EC9DE7E-AF52-4D1E-A5BB-87523DEAD77E}" type="presParOf" srcId="{F9AD5B62-35A9-4C7A-8318-E117B9172798}" destId="{4EC712FD-2F8C-4551-9E57-3A18642EDC5C}" srcOrd="0" destOrd="0" presId="urn:microsoft.com/office/officeart/2005/8/layout/equation2"/>
    <dgm:cxn modelId="{00D5F424-A35F-4643-8CE2-882DE570CFA5}" type="presParOf" srcId="{4EC712FD-2F8C-4551-9E57-3A18642EDC5C}" destId="{7099F83C-AB4A-42C5-BC2B-A36030AEB35C}" srcOrd="0" destOrd="0" presId="urn:microsoft.com/office/officeart/2005/8/layout/equation2"/>
    <dgm:cxn modelId="{1E8C9446-0238-4219-85E9-48C17F60DFBD}" type="presParOf" srcId="{4EC712FD-2F8C-4551-9E57-3A18642EDC5C}" destId="{7C1E4285-6AED-4455-9F10-708BB27DCF26}" srcOrd="1" destOrd="0" presId="urn:microsoft.com/office/officeart/2005/8/layout/equation2"/>
    <dgm:cxn modelId="{2D25D611-A5E4-41F7-A546-DE84CB74BDBB}" type="presParOf" srcId="{4EC712FD-2F8C-4551-9E57-3A18642EDC5C}" destId="{2DB64066-75CA-4B65-8A88-5D6FC0C62787}" srcOrd="2" destOrd="0" presId="urn:microsoft.com/office/officeart/2005/8/layout/equation2"/>
    <dgm:cxn modelId="{225E9576-DF8A-4718-BAE0-D9127CF2E17A}" type="presParOf" srcId="{4EC712FD-2F8C-4551-9E57-3A18642EDC5C}" destId="{A6BE2485-425B-4B98-88BB-A123088B9C8D}" srcOrd="3" destOrd="0" presId="urn:microsoft.com/office/officeart/2005/8/layout/equation2"/>
    <dgm:cxn modelId="{B8980737-4844-4233-8C7D-1E32BF2A2CA8}" type="presParOf" srcId="{4EC712FD-2F8C-4551-9E57-3A18642EDC5C}" destId="{B33499DF-6E25-444E-8E47-8288DF54DC1C}" srcOrd="4" destOrd="0" presId="urn:microsoft.com/office/officeart/2005/8/layout/equation2"/>
    <dgm:cxn modelId="{745F4DBD-DA48-4ADE-AB08-5C4B53AB469C}" type="presParOf" srcId="{F9AD5B62-35A9-4C7A-8318-E117B9172798}" destId="{6F3DC204-EA8B-42CE-B5B3-3632C063293B}" srcOrd="1" destOrd="0" presId="urn:microsoft.com/office/officeart/2005/8/layout/equation2"/>
    <dgm:cxn modelId="{AC21CB06-627E-49E1-9769-D84C848F0F51}" type="presParOf" srcId="{6F3DC204-EA8B-42CE-B5B3-3632C063293B}" destId="{546DBBFA-AFD3-4BD9-ADAC-D8799F181B2D}" srcOrd="0" destOrd="0" presId="urn:microsoft.com/office/officeart/2005/8/layout/equation2"/>
    <dgm:cxn modelId="{20F6CFF4-9B2A-4EA2-AE6D-E090D498BC8E}" type="presParOf" srcId="{F9AD5B62-35A9-4C7A-8318-E117B9172798}" destId="{AFD09DFF-F295-4061-9A83-DF9E1868B8E0}"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8A48B-4A4E-46AD-AE9D-975961C94DAF}">
      <dsp:nvSpPr>
        <dsp:cNvPr id="0" name=""/>
        <dsp:cNvSpPr/>
      </dsp:nvSpPr>
      <dsp:spPr>
        <a:xfrm>
          <a:off x="4455356" y="0"/>
          <a:ext cx="1636795" cy="1636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effectLst>
                <a:outerShdw blurRad="38100" dist="38100" dir="2700000" algn="tl">
                  <a:srgbClr val="000000">
                    <a:alpha val="43137"/>
                  </a:srgbClr>
                </a:outerShdw>
              </a:effectLst>
              <a:latin typeface="Book Antiqua" panose="02040602050305030304" pitchFamily="18" charset="0"/>
            </a:rPr>
            <a:t>Infectious Agent</a:t>
          </a:r>
        </a:p>
      </dsp:txBody>
      <dsp:txXfrm>
        <a:off x="4695059" y="239703"/>
        <a:ext cx="1157389" cy="1157389"/>
      </dsp:txXfrm>
    </dsp:sp>
    <dsp:sp modelId="{AE167D1E-617E-47B3-9507-39E18353FCBA}">
      <dsp:nvSpPr>
        <dsp:cNvPr id="0" name=""/>
        <dsp:cNvSpPr/>
      </dsp:nvSpPr>
      <dsp:spPr>
        <a:xfrm rot="2149557">
          <a:off x="6044046" y="1257502"/>
          <a:ext cx="441138" cy="552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056566" y="1329255"/>
        <a:ext cx="308797" cy="331450"/>
      </dsp:txXfrm>
    </dsp:sp>
    <dsp:sp modelId="{3E122578-19A9-402D-BDFA-D90BC7A90D87}">
      <dsp:nvSpPr>
        <dsp:cNvPr id="0" name=""/>
        <dsp:cNvSpPr/>
      </dsp:nvSpPr>
      <dsp:spPr>
        <a:xfrm>
          <a:off x="6457325" y="1445244"/>
          <a:ext cx="1636795" cy="1636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effectLst>
                <a:outerShdw blurRad="38100" dist="38100" dir="2700000" algn="tl">
                  <a:srgbClr val="000000">
                    <a:alpha val="43137"/>
                  </a:srgbClr>
                </a:outerShdw>
              </a:effectLst>
              <a:latin typeface="Book Antiqua" panose="02040602050305030304" pitchFamily="18" charset="0"/>
            </a:rPr>
            <a:t>Source</a:t>
          </a:r>
        </a:p>
        <a:p>
          <a:pPr marL="0" lvl="0" indent="0" algn="ctr" defTabSz="933450">
            <a:lnSpc>
              <a:spcPct val="90000"/>
            </a:lnSpc>
            <a:spcBef>
              <a:spcPct val="0"/>
            </a:spcBef>
            <a:spcAft>
              <a:spcPct val="35000"/>
            </a:spcAft>
            <a:buNone/>
          </a:pPr>
          <a:r>
            <a:rPr lang="en-US" sz="1800" kern="1200" dirty="0">
              <a:solidFill>
                <a:schemeClr val="bg1"/>
              </a:solidFill>
              <a:latin typeface="Book Antiqua" panose="02040602050305030304" pitchFamily="18" charset="0"/>
            </a:rPr>
            <a:t>Hygienist</a:t>
          </a:r>
        </a:p>
      </dsp:txBody>
      <dsp:txXfrm>
        <a:off x="6697028" y="1684947"/>
        <a:ext cx="1157389" cy="1157389"/>
      </dsp:txXfrm>
    </dsp:sp>
    <dsp:sp modelId="{412B0951-15CE-4D0D-9D95-084033210055}">
      <dsp:nvSpPr>
        <dsp:cNvPr id="0" name=""/>
        <dsp:cNvSpPr/>
      </dsp:nvSpPr>
      <dsp:spPr>
        <a:xfrm rot="6480000">
          <a:off x="6682207" y="3144478"/>
          <a:ext cx="435137" cy="552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6767647" y="3192886"/>
        <a:ext cx="304596" cy="331450"/>
      </dsp:txXfrm>
    </dsp:sp>
    <dsp:sp modelId="{042A28ED-765D-4111-BA94-44BD94F1D460}">
      <dsp:nvSpPr>
        <dsp:cNvPr id="0" name=""/>
        <dsp:cNvSpPr/>
      </dsp:nvSpPr>
      <dsp:spPr>
        <a:xfrm>
          <a:off x="5697820" y="3782760"/>
          <a:ext cx="1636795" cy="1636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Book Antiqua" panose="02040602050305030304" pitchFamily="18" charset="0"/>
          </a:endParaRPr>
        </a:p>
        <a:p>
          <a:pPr marL="0" lvl="0" indent="0" algn="ctr" defTabSz="711200">
            <a:lnSpc>
              <a:spcPct val="90000"/>
            </a:lnSpc>
            <a:spcBef>
              <a:spcPct val="0"/>
            </a:spcBef>
            <a:spcAft>
              <a:spcPct val="35000"/>
            </a:spcAft>
            <a:buNone/>
          </a:pPr>
          <a:r>
            <a:rPr lang="en-US" sz="2000" kern="1200" dirty="0">
              <a:effectLst>
                <a:outerShdw blurRad="38100" dist="38100" dir="2700000" algn="tl">
                  <a:srgbClr val="000000">
                    <a:alpha val="43137"/>
                  </a:srgbClr>
                </a:outerShdw>
              </a:effectLst>
              <a:latin typeface="Book Antiqua" panose="02040602050305030304" pitchFamily="18" charset="0"/>
            </a:rPr>
            <a:t>Mode</a:t>
          </a:r>
        </a:p>
        <a:p>
          <a:pPr marL="0" lvl="0" indent="0" algn="ctr" defTabSz="711200">
            <a:lnSpc>
              <a:spcPct val="90000"/>
            </a:lnSpc>
            <a:spcBef>
              <a:spcPct val="0"/>
            </a:spcBef>
            <a:spcAft>
              <a:spcPct val="35000"/>
            </a:spcAft>
            <a:buNone/>
          </a:pPr>
          <a:r>
            <a:rPr lang="en-US" sz="1800" kern="1200" dirty="0">
              <a:solidFill>
                <a:schemeClr val="bg1"/>
              </a:solidFill>
              <a:latin typeface="Book Antiqua" panose="02040602050305030304" pitchFamily="18" charset="0"/>
            </a:rPr>
            <a:t>Cough</a:t>
          </a:r>
        </a:p>
        <a:p>
          <a:pPr marL="0" lvl="0" indent="0" algn="ctr" defTabSz="711200">
            <a:lnSpc>
              <a:spcPct val="90000"/>
            </a:lnSpc>
            <a:spcBef>
              <a:spcPct val="0"/>
            </a:spcBef>
            <a:spcAft>
              <a:spcPct val="35000"/>
            </a:spcAft>
            <a:buNone/>
          </a:pPr>
          <a:endParaRPr lang="en-US" sz="1600" kern="1200" dirty="0"/>
        </a:p>
      </dsp:txBody>
      <dsp:txXfrm>
        <a:off x="5937523" y="4022463"/>
        <a:ext cx="1157389" cy="1157389"/>
      </dsp:txXfrm>
    </dsp:sp>
    <dsp:sp modelId="{EBEE764E-868A-4A62-B551-928CBFA028EB}">
      <dsp:nvSpPr>
        <dsp:cNvPr id="0" name=""/>
        <dsp:cNvSpPr/>
      </dsp:nvSpPr>
      <dsp:spPr>
        <a:xfrm rot="10832734">
          <a:off x="5072917" y="4313307"/>
          <a:ext cx="441637" cy="552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205405" y="4424422"/>
        <a:ext cx="309146" cy="331450"/>
      </dsp:txXfrm>
    </dsp:sp>
    <dsp:sp modelId="{4F753A36-CBFC-4FE3-B35D-70297CD5F282}">
      <dsp:nvSpPr>
        <dsp:cNvPr id="0" name=""/>
        <dsp:cNvSpPr/>
      </dsp:nvSpPr>
      <dsp:spPr>
        <a:xfrm>
          <a:off x="3227859" y="3759240"/>
          <a:ext cx="1636795" cy="1636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effectLst>
                <a:outerShdw blurRad="38100" dist="38100" dir="2700000" algn="tl">
                  <a:srgbClr val="000000">
                    <a:alpha val="43137"/>
                  </a:srgbClr>
                </a:outerShdw>
              </a:effectLst>
              <a:latin typeface="Book Antiqua" panose="02040602050305030304" pitchFamily="18" charset="0"/>
            </a:rPr>
            <a:t>Portal</a:t>
          </a:r>
        </a:p>
        <a:p>
          <a:pPr marL="0" lvl="0" indent="0" algn="ctr" defTabSz="933450">
            <a:lnSpc>
              <a:spcPct val="90000"/>
            </a:lnSpc>
            <a:spcBef>
              <a:spcPct val="0"/>
            </a:spcBef>
            <a:spcAft>
              <a:spcPct val="35000"/>
            </a:spcAft>
            <a:buNone/>
          </a:pPr>
          <a:r>
            <a:rPr lang="en-US" sz="1800" kern="1200" dirty="0">
              <a:solidFill>
                <a:schemeClr val="bg1"/>
              </a:solidFill>
              <a:latin typeface="Book Antiqua" panose="02040602050305030304" pitchFamily="18" charset="0"/>
            </a:rPr>
            <a:t>Lungs</a:t>
          </a:r>
        </a:p>
      </dsp:txBody>
      <dsp:txXfrm>
        <a:off x="3467562" y="3998943"/>
        <a:ext cx="1157389" cy="1157389"/>
      </dsp:txXfrm>
    </dsp:sp>
    <dsp:sp modelId="{4724C4D9-91BC-473E-9B05-D16C7D7324DD}">
      <dsp:nvSpPr>
        <dsp:cNvPr id="0" name=""/>
        <dsp:cNvSpPr/>
      </dsp:nvSpPr>
      <dsp:spPr>
        <a:xfrm rot="15126065">
          <a:off x="3465598" y="3155777"/>
          <a:ext cx="421293" cy="552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548214" y="3326396"/>
        <a:ext cx="294905" cy="331450"/>
      </dsp:txXfrm>
    </dsp:sp>
    <dsp:sp modelId="{6C8D2AC5-AE70-4DCE-A3D2-E182B12A6EBA}">
      <dsp:nvSpPr>
        <dsp:cNvPr id="0" name=""/>
        <dsp:cNvSpPr/>
      </dsp:nvSpPr>
      <dsp:spPr>
        <a:xfrm>
          <a:off x="2480506" y="1445244"/>
          <a:ext cx="1636795" cy="16367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effectLst>
                <a:outerShdw blurRad="38100" dist="38100" dir="2700000" algn="tl">
                  <a:srgbClr val="000000">
                    <a:alpha val="43137"/>
                  </a:srgbClr>
                </a:outerShdw>
              </a:effectLst>
              <a:latin typeface="Book Antiqua" panose="02040602050305030304" pitchFamily="18" charset="0"/>
            </a:rPr>
            <a:t>Host</a:t>
          </a:r>
        </a:p>
        <a:p>
          <a:pPr marL="0" lvl="0" indent="0" algn="ctr" defTabSz="933450">
            <a:lnSpc>
              <a:spcPct val="90000"/>
            </a:lnSpc>
            <a:spcBef>
              <a:spcPct val="0"/>
            </a:spcBef>
            <a:spcAft>
              <a:spcPct val="35000"/>
            </a:spcAft>
            <a:buNone/>
          </a:pPr>
          <a:r>
            <a:rPr lang="en-US" sz="1800" kern="1200" dirty="0">
              <a:solidFill>
                <a:schemeClr val="bg1"/>
              </a:solidFill>
              <a:latin typeface="Book Antiqua" panose="02040602050305030304" pitchFamily="18" charset="0"/>
            </a:rPr>
            <a:t>Elderly Patient</a:t>
          </a:r>
        </a:p>
      </dsp:txBody>
      <dsp:txXfrm>
        <a:off x="2720209" y="1684947"/>
        <a:ext cx="1157389" cy="1157389"/>
      </dsp:txXfrm>
    </dsp:sp>
    <dsp:sp modelId="{22FC3A52-2557-4D11-BBD3-06714BCFC9DC}">
      <dsp:nvSpPr>
        <dsp:cNvPr id="0" name=""/>
        <dsp:cNvSpPr/>
      </dsp:nvSpPr>
      <dsp:spPr>
        <a:xfrm rot="19428144">
          <a:off x="4061763" y="1271989"/>
          <a:ext cx="429511" cy="552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074198" y="1420521"/>
        <a:ext cx="300658" cy="331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ACE56-2C07-4168-A5FA-29DFB628F32F}">
      <dsp:nvSpPr>
        <dsp:cNvPr id="0" name=""/>
        <dsp:cNvSpPr/>
      </dsp:nvSpPr>
      <dsp:spPr>
        <a:xfrm rot="5400000">
          <a:off x="5728505" y="-2203639"/>
          <a:ext cx="1653842" cy="61698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Greatest risk for DHCP</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A liver disease – over 1 million infected</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Highly infectious, carrier may be asymptomatic</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Virus survives 7 days outside body</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Vaccine available</a:t>
          </a:r>
        </a:p>
      </dsp:txBody>
      <dsp:txXfrm rot="-5400000">
        <a:off x="3470520" y="135080"/>
        <a:ext cx="6089079" cy="1492374"/>
      </dsp:txXfrm>
    </dsp:sp>
    <dsp:sp modelId="{4FF185FA-1BAD-4ECE-85F2-7801BE9A5E14}">
      <dsp:nvSpPr>
        <dsp:cNvPr id="0" name=""/>
        <dsp:cNvSpPr/>
      </dsp:nvSpPr>
      <dsp:spPr>
        <a:xfrm>
          <a:off x="0" y="1732"/>
          <a:ext cx="3470519" cy="17345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ok Antiqua" panose="02040602050305030304" pitchFamily="18" charset="0"/>
            </a:rPr>
            <a:t>Hepatitis B HBV</a:t>
          </a:r>
        </a:p>
      </dsp:txBody>
      <dsp:txXfrm>
        <a:off x="84674" y="86406"/>
        <a:ext cx="3301171" cy="1565213"/>
      </dsp:txXfrm>
    </dsp:sp>
    <dsp:sp modelId="{2D3659E3-A8B9-43EF-89EF-3E412E5D0796}">
      <dsp:nvSpPr>
        <dsp:cNvPr id="0" name=""/>
        <dsp:cNvSpPr/>
      </dsp:nvSpPr>
      <dsp:spPr>
        <a:xfrm rot="5400000">
          <a:off x="5686132" y="-418359"/>
          <a:ext cx="1664526" cy="61698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A liver disease – can be infected for up to 20 yrs without symptoms</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Virus can remain on dry surface for 6 wks.</a:t>
          </a:r>
        </a:p>
        <a:p>
          <a:pPr marL="171450" lvl="1" indent="-171450" algn="l" defTabSz="755650">
            <a:lnSpc>
              <a:spcPct val="90000"/>
            </a:lnSpc>
            <a:spcBef>
              <a:spcPct val="0"/>
            </a:spcBef>
            <a:spcAft>
              <a:spcPct val="15000"/>
            </a:spcAft>
            <a:buChar char="•"/>
          </a:pPr>
          <a:r>
            <a:rPr lang="en-US" sz="1700" kern="1200" dirty="0">
              <a:latin typeface="Book Antiqua" panose="02040602050305030304" pitchFamily="18" charset="0"/>
            </a:rPr>
            <a:t>NO VACCINE</a:t>
          </a:r>
        </a:p>
      </dsp:txBody>
      <dsp:txXfrm rot="-5400000">
        <a:off x="3433489" y="1915539"/>
        <a:ext cx="6088558" cy="1502016"/>
      </dsp:txXfrm>
    </dsp:sp>
    <dsp:sp modelId="{3AC918A6-8893-4DE9-AA35-C53BBAB4299C}">
      <dsp:nvSpPr>
        <dsp:cNvPr id="0" name=""/>
        <dsp:cNvSpPr/>
      </dsp:nvSpPr>
      <dsp:spPr>
        <a:xfrm>
          <a:off x="0" y="1823022"/>
          <a:ext cx="3470519" cy="17345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ok Antiqua" panose="02040602050305030304" pitchFamily="18" charset="0"/>
            </a:rPr>
            <a:t>Hepatitis C HCV</a:t>
          </a:r>
        </a:p>
      </dsp:txBody>
      <dsp:txXfrm>
        <a:off x="84674" y="1907696"/>
        <a:ext cx="3301171" cy="1565213"/>
      </dsp:txXfrm>
    </dsp:sp>
    <dsp:sp modelId="{48031F7A-6BCE-479E-BB1F-FD18D7E5A7F3}">
      <dsp:nvSpPr>
        <dsp:cNvPr id="0" name=""/>
        <dsp:cNvSpPr/>
      </dsp:nvSpPr>
      <dsp:spPr>
        <a:xfrm rot="5400000">
          <a:off x="5672668" y="1438774"/>
          <a:ext cx="1752712" cy="61637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rPr>
            <a:t>Virus that causes AIDS</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rPr>
            <a:t>Low rate of dental transmission – no cases since 2001</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rPr>
            <a:t>Virus cannot survive long on a surface</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rPr>
            <a:t>NO VACCINE</a:t>
          </a:r>
        </a:p>
      </dsp:txBody>
      <dsp:txXfrm rot="-5400000">
        <a:off x="3467131" y="3729871"/>
        <a:ext cx="6078227" cy="1581592"/>
      </dsp:txXfrm>
    </dsp:sp>
    <dsp:sp modelId="{6859E39F-6B22-4105-811E-5E9046DA4B28}">
      <dsp:nvSpPr>
        <dsp:cNvPr id="0" name=""/>
        <dsp:cNvSpPr/>
      </dsp:nvSpPr>
      <dsp:spPr>
        <a:xfrm>
          <a:off x="0" y="3604368"/>
          <a:ext cx="3467130" cy="17345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ok Antiqua" panose="02040602050305030304" pitchFamily="18" charset="0"/>
            </a:rPr>
            <a:t>HIV</a:t>
          </a:r>
        </a:p>
      </dsp:txBody>
      <dsp:txXfrm>
        <a:off x="84674" y="3689042"/>
        <a:ext cx="3297782" cy="1565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9F83C-AB4A-42C5-BC2B-A36030AEB35C}">
      <dsp:nvSpPr>
        <dsp:cNvPr id="0" name=""/>
        <dsp:cNvSpPr/>
      </dsp:nvSpPr>
      <dsp:spPr>
        <a:xfrm>
          <a:off x="1082875" y="1951"/>
          <a:ext cx="1610665" cy="15788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ok Antiqua" panose="02040602050305030304" pitchFamily="18" charset="0"/>
            </a:rPr>
            <a:t>Chemical</a:t>
          </a:r>
          <a:r>
            <a:rPr lang="en-US" sz="1800" kern="1200" dirty="0"/>
            <a:t> </a:t>
          </a:r>
        </a:p>
      </dsp:txBody>
      <dsp:txXfrm>
        <a:off x="1318751" y="233174"/>
        <a:ext cx="1138913" cy="1116443"/>
      </dsp:txXfrm>
    </dsp:sp>
    <dsp:sp modelId="{2DB64066-75CA-4B65-8A88-5D6FC0C62787}">
      <dsp:nvSpPr>
        <dsp:cNvPr id="0" name=""/>
        <dsp:cNvSpPr/>
      </dsp:nvSpPr>
      <dsp:spPr>
        <a:xfrm>
          <a:off x="1596960" y="1662389"/>
          <a:ext cx="582493" cy="58249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674169" y="1885134"/>
        <a:ext cx="428075" cy="137003"/>
      </dsp:txXfrm>
    </dsp:sp>
    <dsp:sp modelId="{B33499DF-6E25-444E-8E47-8288DF54DC1C}">
      <dsp:nvSpPr>
        <dsp:cNvPr id="0" name=""/>
        <dsp:cNvSpPr/>
      </dsp:nvSpPr>
      <dsp:spPr>
        <a:xfrm>
          <a:off x="1057491" y="2328384"/>
          <a:ext cx="1661432" cy="1599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Book Antiqua" panose="02040602050305030304" pitchFamily="18" charset="0"/>
            </a:rPr>
            <a:t>Heat</a:t>
          </a:r>
        </a:p>
      </dsp:txBody>
      <dsp:txXfrm>
        <a:off x="1300802" y="2562598"/>
        <a:ext cx="1174810" cy="1130888"/>
      </dsp:txXfrm>
    </dsp:sp>
    <dsp:sp modelId="{6F3DC204-EA8B-42CE-B5B3-3632C063293B}">
      <dsp:nvSpPr>
        <dsp:cNvPr id="0" name=""/>
        <dsp:cNvSpPr/>
      </dsp:nvSpPr>
      <dsp:spPr>
        <a:xfrm rot="21598624">
          <a:off x="2869568" y="1777569"/>
          <a:ext cx="319367" cy="3735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869568" y="1852308"/>
        <a:ext cx="223557" cy="224159"/>
      </dsp:txXfrm>
    </dsp:sp>
    <dsp:sp modelId="{AFD09DFF-F295-4061-9A83-DF9E1868B8E0}">
      <dsp:nvSpPr>
        <dsp:cNvPr id="0" name=""/>
        <dsp:cNvSpPr/>
      </dsp:nvSpPr>
      <dsp:spPr>
        <a:xfrm>
          <a:off x="3321503" y="959551"/>
          <a:ext cx="2008598" cy="20085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ook Antiqua" panose="02040602050305030304" pitchFamily="18" charset="0"/>
            </a:rPr>
            <a:t>Sterilization</a:t>
          </a:r>
        </a:p>
      </dsp:txBody>
      <dsp:txXfrm>
        <a:off x="3615655" y="1253703"/>
        <a:ext cx="1420294" cy="14202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0011C-0B90-4B32-B5AA-91E3F55A008F}" type="datetimeFigureOut">
              <a:rPr lang="en-US" smtClean="0"/>
              <a:t>10/20/2016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8D43D-DD09-4B2D-9243-964EADE1D646}" type="slidenum">
              <a:rPr lang="en-US" smtClean="0"/>
              <a:t>‹#›</a:t>
            </a:fld>
            <a:endParaRPr lang="en-US"/>
          </a:p>
        </p:txBody>
      </p:sp>
    </p:spTree>
    <p:extLst>
      <p:ext uri="{BB962C8B-B14F-4D97-AF65-F5344CB8AC3E}">
        <p14:creationId xmlns:p14="http://schemas.microsoft.com/office/powerpoint/2010/main" val="346048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r>
              <a:rPr lang="en-US" baseline="0" dirty="0"/>
              <a:t> Today I’m going to talk to you about IP. Please write any questions you might have on the index card you received and I’ll do my best to address them at the end.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49285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Readily = right there and ready to go</a:t>
            </a:r>
          </a:p>
        </p:txBody>
      </p:sp>
      <p:sp>
        <p:nvSpPr>
          <p:cNvPr id="4" name="Slide Number Placeholder 3"/>
          <p:cNvSpPr>
            <a:spLocks noGrp="1"/>
          </p:cNvSpPr>
          <p:nvPr>
            <p:ph type="sldNum" sz="quarter" idx="10"/>
          </p:nvPr>
        </p:nvSpPr>
        <p:spPr/>
        <p:txBody>
          <a:bodyPr/>
          <a:lstStyle/>
          <a:p>
            <a:fld id="{4B98D43D-DD09-4B2D-9243-964EADE1D646}" type="slidenum">
              <a:rPr lang="en-US" smtClean="0"/>
              <a:t>13</a:t>
            </a:fld>
            <a:endParaRPr lang="en-US"/>
          </a:p>
        </p:txBody>
      </p:sp>
    </p:spTree>
    <p:extLst>
      <p:ext uri="{BB962C8B-B14F-4D97-AF65-F5344CB8AC3E}">
        <p14:creationId xmlns:p14="http://schemas.microsoft.com/office/powerpoint/2010/main" val="307098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14</a:t>
            </a:fld>
            <a:endParaRPr lang="en-US"/>
          </a:p>
        </p:txBody>
      </p:sp>
    </p:spTree>
    <p:extLst>
      <p:ext uri="{BB962C8B-B14F-4D97-AF65-F5344CB8AC3E}">
        <p14:creationId xmlns:p14="http://schemas.microsoft.com/office/powerpoint/2010/main" val="291879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Occupational</a:t>
            </a:r>
            <a:r>
              <a:rPr lang="en-US" baseline="0" dirty="0"/>
              <a:t> health program of a hospital, educational institutions, HC facility that offer personnel health services.</a:t>
            </a:r>
          </a:p>
          <a:p>
            <a:r>
              <a:rPr lang="en-US" baseline="0" dirty="0"/>
              <a:t>Policies that educate personnel on importance of and encourage reporting of illness and  don’t penalize staff w/loss of wages, benefits, or job status.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15</a:t>
            </a:fld>
            <a:endParaRPr lang="en-US"/>
          </a:p>
        </p:txBody>
      </p:sp>
    </p:spTree>
    <p:extLst>
      <p:ext uri="{BB962C8B-B14F-4D97-AF65-F5344CB8AC3E}">
        <p14:creationId xmlns:p14="http://schemas.microsoft.com/office/powerpoint/2010/main" val="468368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slide</a:t>
            </a:r>
          </a:p>
        </p:txBody>
      </p:sp>
      <p:sp>
        <p:nvSpPr>
          <p:cNvPr id="4" name="Slide Number Placeholder 3"/>
          <p:cNvSpPr>
            <a:spLocks noGrp="1"/>
          </p:cNvSpPr>
          <p:nvPr>
            <p:ph type="sldNum" sz="quarter" idx="10"/>
          </p:nvPr>
        </p:nvSpPr>
        <p:spPr/>
        <p:txBody>
          <a:bodyPr/>
          <a:lstStyle/>
          <a:p>
            <a:fld id="{0F1D334B-9606-45AB-AE16-C353F47F0408}" type="slidenum">
              <a:rPr lang="en-US" smtClean="0"/>
              <a:pPr/>
              <a:t>16</a:t>
            </a:fld>
            <a:endParaRPr lang="en-US"/>
          </a:p>
        </p:txBody>
      </p:sp>
    </p:spTree>
    <p:extLst>
      <p:ext uri="{BB962C8B-B14F-4D97-AF65-F5344CB8AC3E}">
        <p14:creationId xmlns:p14="http://schemas.microsoft.com/office/powerpoint/2010/main" val="521393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MMR</a:t>
            </a:r>
            <a:r>
              <a:rPr lang="en-US" baseline="0" dirty="0"/>
              <a:t> is recommended for persons born after 1957 w/out serological evidence of immunity or prior vaccination</a:t>
            </a:r>
          </a:p>
          <a:p>
            <a:r>
              <a:rPr lang="en-US" baseline="0" dirty="0"/>
              <a:t>Tetanus, diphtheria, pertussis – all HCW need Td booster after 10 years (workers under the age of 65 w/direct pt contact should receive a 1 time IM dose TDAP</a:t>
            </a:r>
          </a:p>
          <a:p>
            <a:r>
              <a:rPr lang="en-US" baseline="0" dirty="0"/>
              <a:t>Varicella – no proof of immunity, prior vaccination or history of disease</a:t>
            </a:r>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17</a:t>
            </a:fld>
            <a:endParaRPr lang="en-US"/>
          </a:p>
        </p:txBody>
      </p:sp>
    </p:spTree>
    <p:extLst>
      <p:ext uri="{BB962C8B-B14F-4D97-AF65-F5344CB8AC3E}">
        <p14:creationId xmlns:p14="http://schemas.microsoft.com/office/powerpoint/2010/main" val="265815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after</a:t>
            </a:r>
            <a:r>
              <a:rPr lang="en-US" baseline="0" dirty="0"/>
              <a:t> testing, antibodies are present the team member is immune. If there is no antibody response then the team member should complete a second 3 dose series. If no response happens after the 2</a:t>
            </a:r>
            <a:r>
              <a:rPr lang="en-US" baseline="30000" dirty="0"/>
              <a:t>nd</a:t>
            </a:r>
            <a:r>
              <a:rPr lang="en-US" baseline="0" dirty="0"/>
              <a:t> 3 dose series, the non responder should be tested to determine if he/she is a carrier. </a:t>
            </a:r>
            <a:r>
              <a:rPr lang="en-US" dirty="0"/>
              <a:t>95% of healthy</a:t>
            </a:r>
            <a:r>
              <a:rPr lang="en-US" baseline="0" dirty="0"/>
              <a:t>, properly vaccinated young adults develop protective antibodies to the virus. Protection lasts at least 15 years. Boosters are not recommended at this time.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18</a:t>
            </a:fld>
            <a:endParaRPr lang="en-US"/>
          </a:p>
        </p:txBody>
      </p:sp>
    </p:spTree>
    <p:extLst>
      <p:ext uri="{BB962C8B-B14F-4D97-AF65-F5344CB8AC3E}">
        <p14:creationId xmlns:p14="http://schemas.microsoft.com/office/powerpoint/2010/main" val="27828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team</a:t>
            </a:r>
            <a:r>
              <a:rPr lang="en-US" baseline="0" dirty="0"/>
              <a:t> members work in close contact with blood and blood contaminated saliva, putting them at a risk of exposure to BBPS. These are transmissible in health care setting, can produce chronic infection and are often carried by persons unaware of their infection. </a:t>
            </a:r>
            <a:r>
              <a:rPr lang="en-US" dirty="0"/>
              <a:t>Hep </a:t>
            </a:r>
            <a:r>
              <a:rPr lang="en-US" baseline="0" dirty="0"/>
              <a:t>B is our biggest concern. (Read info on slide) Hepatitis C is a chronic disease linked to illegal drugs, blood transfusions prior to 1992 and long term kidney dialysis. CDC recommends that anyone born between 1945-1965 be tested.</a:t>
            </a:r>
          </a:p>
        </p:txBody>
      </p:sp>
      <p:sp>
        <p:nvSpPr>
          <p:cNvPr id="4" name="Slide Number Placeholder 3"/>
          <p:cNvSpPr>
            <a:spLocks noGrp="1"/>
          </p:cNvSpPr>
          <p:nvPr>
            <p:ph type="sldNum" sz="quarter" idx="10"/>
          </p:nvPr>
        </p:nvSpPr>
        <p:spPr/>
        <p:txBody>
          <a:bodyPr/>
          <a:lstStyle/>
          <a:p>
            <a:fld id="{0F1D334B-9606-45AB-AE16-C353F47F0408}" type="slidenum">
              <a:rPr lang="en-US" smtClean="0"/>
              <a:pPr/>
              <a:t>19</a:t>
            </a:fld>
            <a:endParaRPr lang="en-US"/>
          </a:p>
        </p:txBody>
      </p:sp>
    </p:spTree>
    <p:extLst>
      <p:ext uri="{BB962C8B-B14F-4D97-AF65-F5344CB8AC3E}">
        <p14:creationId xmlns:p14="http://schemas.microsoft.com/office/powerpoint/2010/main" val="389541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over slide</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20</a:t>
            </a:fld>
            <a:endParaRPr lang="en-US"/>
          </a:p>
        </p:txBody>
      </p:sp>
    </p:spTree>
    <p:extLst>
      <p:ext uri="{BB962C8B-B14F-4D97-AF65-F5344CB8AC3E}">
        <p14:creationId xmlns:p14="http://schemas.microsoft.com/office/powerpoint/2010/main" val="2167823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IC precautions</a:t>
            </a:r>
            <a:r>
              <a:rPr lang="en-US" baseline="0" dirty="0"/>
              <a:t> are highly effective when used routinely, accidents can happen. When sharps injuries or unexpected spills or splashes to non intact skin or mucosa occur, tend to them immediately. </a:t>
            </a:r>
            <a:r>
              <a:rPr lang="en-US" b="1" baseline="0" dirty="0"/>
              <a:t>Exposure incidents are medical emergencies</a:t>
            </a:r>
            <a:r>
              <a:rPr lang="en-US" baseline="0" dirty="0"/>
              <a:t>. Prompt evaluation &amp; treatment helps give the best chance of avoiding infection. </a:t>
            </a:r>
          </a:p>
          <a:p>
            <a:r>
              <a:rPr lang="en-US" baseline="0" dirty="0"/>
              <a:t>Exposure report – date, time, procedure details (when, where, how, what device), exposure details, DO NOT put exposure report in pt’s chart. </a:t>
            </a:r>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21</a:t>
            </a:fld>
            <a:endParaRPr lang="en-US"/>
          </a:p>
        </p:txBody>
      </p:sp>
    </p:spTree>
    <p:extLst>
      <p:ext uri="{BB962C8B-B14F-4D97-AF65-F5344CB8AC3E}">
        <p14:creationId xmlns:p14="http://schemas.microsoft.com/office/powerpoint/2010/main" val="1517225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a:t>
            </a:r>
            <a:r>
              <a:rPr lang="en-US" baseline="0" dirty="0"/>
              <a:t> precautions are a</a:t>
            </a:r>
            <a:r>
              <a:rPr lang="en-US" dirty="0"/>
              <a:t> cornerston</a:t>
            </a:r>
            <a:r>
              <a:rPr lang="en-US" baseline="0" dirty="0"/>
              <a:t>e of dental infection control, that encompasses a set of IC &amp; safety procedures to protect against bloodborne disease transmission.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23</a:t>
            </a:fld>
            <a:endParaRPr lang="en-US"/>
          </a:p>
        </p:txBody>
      </p:sp>
    </p:spTree>
    <p:extLst>
      <p:ext uri="{BB962C8B-B14F-4D97-AF65-F5344CB8AC3E}">
        <p14:creationId xmlns:p14="http://schemas.microsoft.com/office/powerpoint/2010/main" val="41915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Pathogen</a:t>
            </a:r>
            <a:r>
              <a:rPr lang="en-US" dirty="0"/>
              <a:t> –</a:t>
            </a:r>
            <a:r>
              <a:rPr lang="en-US" baseline="0" dirty="0"/>
              <a:t> is </a:t>
            </a:r>
            <a:r>
              <a:rPr lang="en-US" dirty="0"/>
              <a:t>an</a:t>
            </a:r>
            <a:r>
              <a:rPr lang="en-US" baseline="0" dirty="0"/>
              <a:t> infectious substance that is capable of causing disease such as bacteria + viruses, and must be present in sufficient numbers. It </a:t>
            </a:r>
            <a:r>
              <a:rPr lang="en-US" b="1" baseline="0" dirty="0"/>
              <a:t>needs</a:t>
            </a:r>
          </a:p>
          <a:p>
            <a:r>
              <a:rPr lang="en-US" baseline="0" dirty="0"/>
              <a:t>A reservoir where it can reside + multiply, such as the blood stream or mucous membranes</a:t>
            </a:r>
          </a:p>
          <a:p>
            <a:r>
              <a:rPr lang="en-US" baseline="0" dirty="0"/>
              <a:t>A mode of transmission from the source host. This can be a splash, the inhalation of contaminated aerosols or needlestick</a:t>
            </a:r>
          </a:p>
          <a:p>
            <a:r>
              <a:rPr lang="en-US" baseline="0" dirty="0"/>
              <a:t>A proper portal in to the new host– for example a BBP must have a way to enter the bloodstream, such as a break in the skin</a:t>
            </a:r>
          </a:p>
          <a:p>
            <a:r>
              <a:rPr lang="en-US" baseline="0" dirty="0"/>
              <a:t>The new host must be susceptible to the pathogen. If has had vaccine or has prior exposure to the pathogen that resulted in immunity, exposure will not result in disease.</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4</a:t>
            </a:fld>
            <a:endParaRPr lang="en-US"/>
          </a:p>
        </p:txBody>
      </p:sp>
    </p:spTree>
    <p:extLst>
      <p:ext uri="{BB962C8B-B14F-4D97-AF65-F5344CB8AC3E}">
        <p14:creationId xmlns:p14="http://schemas.microsoft.com/office/powerpoint/2010/main" val="4002747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24</a:t>
            </a:fld>
            <a:endParaRPr lang="en-US"/>
          </a:p>
        </p:txBody>
      </p:sp>
    </p:spTree>
    <p:extLst>
      <p:ext uri="{BB962C8B-B14F-4D97-AF65-F5344CB8AC3E}">
        <p14:creationId xmlns:p14="http://schemas.microsoft.com/office/powerpoint/2010/main" val="400267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very comprehensive list of WHEN you should wash your hands. If you are using liquid soap it should be stored in a closed container that can either be washed and dried before refilling or are disposable. Don’t top off a partially empty container.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27</a:t>
            </a:fld>
            <a:endParaRPr lang="en-US"/>
          </a:p>
        </p:txBody>
      </p:sp>
    </p:spTree>
    <p:extLst>
      <p:ext uri="{BB962C8B-B14F-4D97-AF65-F5344CB8AC3E}">
        <p14:creationId xmlns:p14="http://schemas.microsoft.com/office/powerpoint/2010/main" val="210477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 must be sufficient,</a:t>
            </a:r>
            <a:r>
              <a:rPr lang="en-US" baseline="0" dirty="0"/>
              <a:t> appropriate and </a:t>
            </a:r>
            <a:r>
              <a:rPr lang="en-US" baseline="0"/>
              <a:t>readily available</a:t>
            </a:r>
            <a:endParaRPr lang="en-US" dirty="0"/>
          </a:p>
        </p:txBody>
      </p:sp>
      <p:sp>
        <p:nvSpPr>
          <p:cNvPr id="4" name="Slide Number Placeholder 3"/>
          <p:cNvSpPr>
            <a:spLocks noGrp="1"/>
          </p:cNvSpPr>
          <p:nvPr>
            <p:ph type="sldNum" sz="quarter" idx="10"/>
          </p:nvPr>
        </p:nvSpPr>
        <p:spPr/>
        <p:txBody>
          <a:bodyPr/>
          <a:lstStyle/>
          <a:p>
            <a:fld id="{C9C53633-E252-4351-B826-779534BC5E86}" type="slidenum">
              <a:rPr lang="en-US" smtClean="0"/>
              <a:t>28</a:t>
            </a:fld>
            <a:endParaRPr lang="en-US"/>
          </a:p>
        </p:txBody>
      </p:sp>
    </p:spTree>
    <p:extLst>
      <p:ext uri="{BB962C8B-B14F-4D97-AF65-F5344CB8AC3E}">
        <p14:creationId xmlns:p14="http://schemas.microsoft.com/office/powerpoint/2010/main" val="1682882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a:t>
            </a:r>
            <a:r>
              <a:rPr lang="en-US" baseline="0" dirty="0"/>
              <a:t> National Standards Institute. </a:t>
            </a:r>
            <a:r>
              <a:rPr lang="en-US" baseline="0"/>
              <a:t>Handpieces can have a rotation speed of 180,000 to 500,000 times per minute</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32</a:t>
            </a:fld>
            <a:endParaRPr lang="en-US"/>
          </a:p>
        </p:txBody>
      </p:sp>
    </p:spTree>
    <p:extLst>
      <p:ext uri="{BB962C8B-B14F-4D97-AF65-F5344CB8AC3E}">
        <p14:creationId xmlns:p14="http://schemas.microsoft.com/office/powerpoint/2010/main" val="2073161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33</a:t>
            </a:fld>
            <a:endParaRPr lang="en-US"/>
          </a:p>
        </p:txBody>
      </p:sp>
    </p:spTree>
    <p:extLst>
      <p:ext uri="{BB962C8B-B14F-4D97-AF65-F5344CB8AC3E}">
        <p14:creationId xmlns:p14="http://schemas.microsoft.com/office/powerpoint/2010/main" val="1794690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36</a:t>
            </a:fld>
            <a:endParaRPr lang="en-US"/>
          </a:p>
        </p:txBody>
      </p:sp>
    </p:spTree>
    <p:extLst>
      <p:ext uri="{BB962C8B-B14F-4D97-AF65-F5344CB8AC3E}">
        <p14:creationId xmlns:p14="http://schemas.microsoft.com/office/powerpoint/2010/main" val="4039125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Needles</a:t>
            </a:r>
            <a:r>
              <a:rPr lang="en-US" baseline="0" dirty="0"/>
              <a:t> and syringes are only used for 1 pt. The rubber septum on a medication vial is disinfected with alcohol before piercing. The One &amp; Only Campaign is a public health campaign, led by the Centers for Disease Control and Prevention (CDC) and the Safe Injection Practices Coalition (SIPC), </a:t>
            </a:r>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37</a:t>
            </a:fld>
            <a:endParaRPr lang="en-US"/>
          </a:p>
        </p:txBody>
      </p:sp>
    </p:spTree>
    <p:extLst>
      <p:ext uri="{BB962C8B-B14F-4D97-AF65-F5344CB8AC3E}">
        <p14:creationId xmlns:p14="http://schemas.microsoft.com/office/powerpoint/2010/main" val="2885265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item is</a:t>
            </a:r>
            <a:r>
              <a:rPr lang="en-US" dirty="0"/>
              <a:t> either sterile</a:t>
            </a:r>
            <a:r>
              <a:rPr lang="en-US" baseline="0" dirty="0"/>
              <a:t> or it’s not.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62085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Cleanin</a:t>
            </a:r>
            <a:r>
              <a:rPr lang="en-US" baseline="0" dirty="0"/>
              <a:t>g is the most important step! </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275260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Degassing is the removal of large air bubbles found in all fresh solution, which act as a barrier to efficient cleaning.</a:t>
            </a:r>
            <a:r>
              <a:rPr lang="en-US" baseline="0" dirty="0"/>
              <a:t> </a:t>
            </a:r>
            <a:r>
              <a:rPr lang="en-US" dirty="0"/>
              <a:t>Degassing for 15 minutes</a:t>
            </a:r>
            <a:r>
              <a:rPr lang="en-US" baseline="0" dirty="0"/>
              <a:t> (or IFU)</a:t>
            </a:r>
            <a:r>
              <a:rPr lang="en-US" dirty="0"/>
              <a:t> is necessary every time new solution is added.</a:t>
            </a:r>
          </a:p>
          <a:p>
            <a:r>
              <a:rPr lang="en-US" dirty="0"/>
              <a:t>Foil test -</a:t>
            </a:r>
            <a:r>
              <a:rPr lang="en-US" baseline="0" dirty="0"/>
              <a:t> </a:t>
            </a:r>
            <a:r>
              <a:rPr lang="en-US" dirty="0"/>
              <a:t>Prepare fresh solution and fill tank.</a:t>
            </a:r>
          </a:p>
          <a:p>
            <a:r>
              <a:rPr lang="en-US" dirty="0"/>
              <a:t>Cut a piece of lightweight or regular aluminum foil to fit the width of the unit. If unit is 12 in long x 6 in wide x 5 in deep you would need a 12 x 6 piece of foil.</a:t>
            </a:r>
          </a:p>
          <a:p>
            <a:r>
              <a:rPr lang="en-US" dirty="0"/>
              <a:t>Place the foil vertically into the unit. It should run the full length of the unit and be about 1 inch from the bottom of the unit.</a:t>
            </a:r>
          </a:p>
          <a:p>
            <a:r>
              <a:rPr lang="en-US" dirty="0"/>
              <a:t>Turn the unit on high for 20 – 60 seconds.</a:t>
            </a:r>
          </a:p>
          <a:p>
            <a:r>
              <a:rPr lang="en-US" dirty="0"/>
              <a:t>Foil should have small uniform indentations throughout.</a:t>
            </a:r>
          </a:p>
          <a:p>
            <a:r>
              <a:rPr lang="en-US" dirty="0"/>
              <a:t>If areas greater than ½ inch show no indentations unit should be serviced.</a:t>
            </a:r>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74570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a:t>
            </a:r>
            <a:r>
              <a:rPr lang="en-US" baseline="0" dirty="0"/>
              <a:t> Contact – with blood or bodily fluids</a:t>
            </a:r>
          </a:p>
          <a:p>
            <a:r>
              <a:rPr lang="en-US" baseline="0" dirty="0"/>
              <a:t>Indirect Contact – with a contaminated instrument or surface</a:t>
            </a:r>
          </a:p>
          <a:p>
            <a:r>
              <a:rPr lang="en-US" baseline="0" dirty="0"/>
              <a:t>Contact  - of mucosa of the eyes, nose or mouth with droplets or spatter</a:t>
            </a:r>
          </a:p>
          <a:p>
            <a:r>
              <a:rPr lang="en-US" baseline="0" dirty="0"/>
              <a:t>Inhalation – of airborne microorganisms</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5</a:t>
            </a:fld>
            <a:endParaRPr lang="en-US"/>
          </a:p>
        </p:txBody>
      </p:sp>
    </p:spTree>
    <p:extLst>
      <p:ext uri="{BB962C8B-B14F-4D97-AF65-F5344CB8AC3E}">
        <p14:creationId xmlns:p14="http://schemas.microsoft.com/office/powerpoint/2010/main" val="2030689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packaging</a:t>
            </a:r>
            <a:r>
              <a:rPr lang="en-US" baseline="0" dirty="0"/>
              <a:t> most often you’ll use a</a:t>
            </a:r>
            <a:r>
              <a:rPr lang="en-US" dirty="0"/>
              <a:t> peel pouch, rigid containers, woven or non-woven wraps. </a:t>
            </a:r>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18975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Sterilization should be achieved with a FDA cleared medical device while following the manufacturer‘s instructions for correct use. </a:t>
            </a:r>
          </a:p>
          <a:p>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43</a:t>
            </a:fld>
            <a:endParaRPr lang="en-US"/>
          </a:p>
        </p:txBody>
      </p:sp>
    </p:spTree>
    <p:extLst>
      <p:ext uri="{BB962C8B-B14F-4D97-AF65-F5344CB8AC3E}">
        <p14:creationId xmlns:p14="http://schemas.microsoft.com/office/powerpoint/2010/main" val="3608538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 cycle time, temperature, pressure.</a:t>
            </a:r>
            <a:r>
              <a:rPr lang="en-US" baseline="0" dirty="0"/>
              <a:t> </a:t>
            </a:r>
            <a:r>
              <a:rPr lang="en-US" dirty="0"/>
              <a:t>Chemical - heat or chemical sensitive inks that change color when germicidal-related parameters reached.</a:t>
            </a:r>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035623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Shelf</a:t>
            </a:r>
            <a:r>
              <a:rPr lang="en-US" baseline="0" dirty="0"/>
              <a:t> life either time or event related. </a:t>
            </a:r>
            <a:r>
              <a:rPr lang="en-US" dirty="0"/>
              <a:t>Time related – Remains sterile for an assigned period of time based on packaging type.</a:t>
            </a:r>
          </a:p>
          <a:p>
            <a:r>
              <a:rPr lang="en-US" dirty="0"/>
              <a:t>Event related – If stored appropriately and packaging intact safe for use indefinitely OR as stated by manufacturer. </a:t>
            </a:r>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81433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a:t>
            </a:r>
            <a:r>
              <a:rPr lang="en-US" baseline="0" dirty="0"/>
              <a:t> contact surfaces t</a:t>
            </a:r>
            <a:r>
              <a:rPr lang="en-US" dirty="0"/>
              <a:t>ouch instruments, devices, hands or gloves. Housekeeping surfaces</a:t>
            </a:r>
            <a:r>
              <a:rPr lang="en-US" baseline="0" dirty="0"/>
              <a:t> are not</a:t>
            </a:r>
            <a:r>
              <a:rPr lang="en-US" dirty="0"/>
              <a:t> directly touched during delivery of care and</a:t>
            </a:r>
            <a:r>
              <a:rPr lang="en-US" baseline="0" dirty="0"/>
              <a:t> include</a:t>
            </a:r>
            <a:r>
              <a:rPr lang="en-US" dirty="0"/>
              <a:t>   </a:t>
            </a:r>
          </a:p>
          <a:p>
            <a:r>
              <a:rPr lang="en-US" dirty="0"/>
              <a:t>Equipment, furniture, walls + floors</a:t>
            </a:r>
            <a:r>
              <a:rPr lang="en-US" baseline="0" dirty="0"/>
              <a:t> = </a:t>
            </a:r>
            <a:r>
              <a:rPr lang="en-US" dirty="0"/>
              <a:t>Low disease transmission risk</a:t>
            </a:r>
          </a:p>
          <a:p>
            <a:endParaRPr lang="en-US" dirty="0"/>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47</a:t>
            </a:fld>
            <a:endParaRPr lang="en-US"/>
          </a:p>
        </p:txBody>
      </p:sp>
    </p:spTree>
    <p:extLst>
      <p:ext uri="{BB962C8B-B14F-4D97-AF65-F5344CB8AC3E}">
        <p14:creationId xmlns:p14="http://schemas.microsoft.com/office/powerpoint/2010/main" val="310568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48</a:t>
            </a:fld>
            <a:endParaRPr lang="en-US"/>
          </a:p>
        </p:txBody>
      </p:sp>
    </p:spTree>
    <p:extLst>
      <p:ext uri="{BB962C8B-B14F-4D97-AF65-F5344CB8AC3E}">
        <p14:creationId xmlns:p14="http://schemas.microsoft.com/office/powerpoint/2010/main" val="2705292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child in late September after surgery for a Mycobacterium</a:t>
            </a:r>
            <a:r>
              <a:rPr lang="en-US" baseline="0" dirty="0"/>
              <a:t> Abcessus </a:t>
            </a:r>
            <a:r>
              <a:rPr lang="en-US" dirty="0"/>
              <a:t>dental infection she contracted in</a:t>
            </a:r>
            <a:r>
              <a:rPr lang="en-US" baseline="0" dirty="0"/>
              <a:t> </a:t>
            </a:r>
            <a:r>
              <a:rPr lang="en-US" dirty="0"/>
              <a:t>Anaheim, Calif. She had three permanent teeth, one baby tooth and part of her jawbone removed. In 2015 there</a:t>
            </a:r>
            <a:r>
              <a:rPr lang="en-US" baseline="0" dirty="0"/>
              <a:t> was a </a:t>
            </a:r>
            <a:r>
              <a:rPr lang="en-US" dirty="0"/>
              <a:t>Lymphadenitis outbreak in Jonesboro,</a:t>
            </a:r>
            <a:r>
              <a:rPr lang="en-US" baseline="0" dirty="0"/>
              <a:t> Georgia. An 82 year old woman died of Legionnaires’ disease in Italy 2012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9C53633-E252-4351-B826-779534BC5E8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195845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53633-E252-4351-B826-779534BC5E86}" type="slidenum">
              <a:rPr lang="en-US" smtClean="0"/>
              <a:t>51</a:t>
            </a:fld>
            <a:endParaRPr lang="en-US"/>
          </a:p>
        </p:txBody>
      </p:sp>
    </p:spTree>
    <p:extLst>
      <p:ext uri="{BB962C8B-B14F-4D97-AF65-F5344CB8AC3E}">
        <p14:creationId xmlns:p14="http://schemas.microsoft.com/office/powerpoint/2010/main" val="76526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 can be</a:t>
            </a:r>
            <a:r>
              <a:rPr lang="en-US" baseline="0" dirty="0"/>
              <a:t> spread from DHCP to pt, pt to pt, and pt to DHCP</a:t>
            </a:r>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6</a:t>
            </a:fld>
            <a:endParaRPr lang="en-US"/>
          </a:p>
        </p:txBody>
      </p:sp>
    </p:spTree>
    <p:extLst>
      <p:ext uri="{BB962C8B-B14F-4D97-AF65-F5344CB8AC3E}">
        <p14:creationId xmlns:p14="http://schemas.microsoft.com/office/powerpoint/2010/main" val="289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can see, there are many agencies involved in infection control. The FDA, who regulates medical devices (gloves, sterilizers etc.), the EPA, who regulates chemicals and issues guidelines and regulations for management of waste and NIOSH who …… The agencies most everyone associates with infection control though, are the CDC and OSHA.</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7973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‘s role</a:t>
            </a:r>
            <a:r>
              <a:rPr lang="en-US" baseline="0" dirty="0"/>
              <a:t> is to protect the safety and health of America’s workers by establishing and enforcing legal standards that encourage occupational safety and health.  </a:t>
            </a:r>
          </a:p>
          <a:p>
            <a:r>
              <a:rPr lang="en-US" baseline="0" dirty="0"/>
              <a:t>All employers and employees in the US and it’s territories must comply or face jail time or monetary penalties. OSHA poster must be posted</a:t>
            </a:r>
          </a:p>
          <a:p>
            <a:r>
              <a:rPr lang="en-US" baseline="0" dirty="0"/>
              <a:t>10 most frequently cited OSHA standards – BBP, Haz-com, PPE, maintaining exit routes, first aid / med services (eye wash station)</a:t>
            </a:r>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pPr/>
              <a:t>8</a:t>
            </a:fld>
            <a:endParaRPr lang="en-US"/>
          </a:p>
        </p:txBody>
      </p:sp>
    </p:spTree>
    <p:extLst>
      <p:ext uri="{BB962C8B-B14F-4D97-AF65-F5344CB8AC3E}">
        <p14:creationId xmlns:p14="http://schemas.microsoft.com/office/powerpoint/2010/main" val="285419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1D334B-9606-45AB-AE16-C353F47F040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0737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a:t>
            </a:r>
            <a:r>
              <a:rPr lang="en-US" baseline="0" dirty="0"/>
              <a:t> peas and carrots go together the CDC released these documents earlier this year. They focus on key CDC recommendations from the Guidelines for Infection Control in Dental Health-Care Settings–2003, but IT’S NOT a replacement that document. It is by no means a comprehensive document and it is not a summary of regulations</a:t>
            </a:r>
          </a:p>
          <a:p>
            <a:r>
              <a:rPr lang="en-US" b="1" dirty="0">
                <a:solidFill>
                  <a:srgbClr val="002B7F"/>
                </a:solidFill>
                <a:effectLst/>
              </a:rPr>
              <a:t>What You Will Get From the Summary and Checklist:</a:t>
            </a:r>
            <a:r>
              <a:rPr lang="en-US" dirty="0">
                <a:solidFill>
                  <a:srgbClr val="002B7F"/>
                </a:solidFill>
                <a:effectLst/>
              </a:rPr>
              <a:t>                  </a:t>
            </a:r>
            <a:endParaRPr lang="en-US" dirty="0"/>
          </a:p>
          <a:p>
            <a:pPr>
              <a:spcAft>
                <a:spcPts val="0"/>
              </a:spcAft>
              <a:buFont typeface="Arial" panose="020B0604020202020204" pitchFamily="34" charset="0"/>
              <a:buChar char="•"/>
            </a:pPr>
            <a:r>
              <a:rPr lang="en-US" dirty="0">
                <a:solidFill>
                  <a:srgbClr val="696969"/>
                </a:solidFill>
                <a:effectLst/>
              </a:rPr>
              <a:t>Six fundamental elements needed to prevent transmission of infectious agents</a:t>
            </a:r>
            <a:endParaRPr lang="en-US" dirty="0">
              <a:effectLst/>
            </a:endParaRPr>
          </a:p>
          <a:p>
            <a:pPr>
              <a:spcAft>
                <a:spcPts val="0"/>
              </a:spcAft>
              <a:buFont typeface="Arial" panose="020B0604020202020204" pitchFamily="34" charset="0"/>
              <a:buChar char="•"/>
            </a:pPr>
            <a:r>
              <a:rPr lang="en-US" dirty="0">
                <a:solidFill>
                  <a:srgbClr val="696969"/>
                </a:solidFill>
                <a:effectLst/>
              </a:rPr>
              <a:t>Key CDC recommendations</a:t>
            </a:r>
            <a:endParaRPr lang="en-US" dirty="0">
              <a:effectLst/>
            </a:endParaRPr>
          </a:p>
          <a:p>
            <a:pPr>
              <a:spcAft>
                <a:spcPts val="0"/>
              </a:spcAft>
              <a:buFont typeface="Arial" panose="020B0604020202020204" pitchFamily="34" charset="0"/>
              <a:buChar char="•"/>
            </a:pPr>
            <a:r>
              <a:rPr lang="en-US" dirty="0">
                <a:solidFill>
                  <a:srgbClr val="696969"/>
                </a:solidFill>
                <a:effectLst/>
              </a:rPr>
              <a:t>Current CDC recommendations from the </a:t>
            </a:r>
            <a:r>
              <a:rPr lang="en-US" i="1" dirty="0">
                <a:solidFill>
                  <a:srgbClr val="696969"/>
                </a:solidFill>
                <a:effectLst/>
              </a:rPr>
              <a:t>Guidelines for Infection Control in Dental Health-Care Settings–2003</a:t>
            </a:r>
            <a:endParaRPr lang="en-US" dirty="0">
              <a:effectLst/>
            </a:endParaRPr>
          </a:p>
          <a:p>
            <a:pPr>
              <a:spcAft>
                <a:spcPts val="0"/>
              </a:spcAft>
              <a:buFont typeface="Arial" panose="020B0604020202020204" pitchFamily="34" charset="0"/>
              <a:buChar char="•"/>
            </a:pPr>
            <a:r>
              <a:rPr lang="en-US" dirty="0">
                <a:solidFill>
                  <a:srgbClr val="696969"/>
                </a:solidFill>
                <a:effectLst/>
              </a:rPr>
              <a:t>Additional topics, recommendations and information published since 2003</a:t>
            </a:r>
            <a:endParaRPr lang="en-US" dirty="0">
              <a:effectLst/>
            </a:endParaRPr>
          </a:p>
          <a:p>
            <a:pPr>
              <a:spcAft>
                <a:spcPts val="0"/>
              </a:spcAft>
              <a:buFont typeface="Arial" panose="020B0604020202020204" pitchFamily="34" charset="0"/>
              <a:buChar char="•"/>
            </a:pPr>
            <a:r>
              <a:rPr lang="en-US" dirty="0">
                <a:solidFill>
                  <a:srgbClr val="696969"/>
                </a:solidFill>
                <a:effectLst/>
              </a:rPr>
              <a:t>Assessment checklists to evaluate prevention practices</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10</a:t>
            </a:fld>
            <a:endParaRPr lang="en-US"/>
          </a:p>
        </p:txBody>
      </p:sp>
    </p:spTree>
    <p:extLst>
      <p:ext uri="{BB962C8B-B14F-4D97-AF65-F5344CB8AC3E}">
        <p14:creationId xmlns:p14="http://schemas.microsoft.com/office/powerpoint/2010/main" val="22161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Administrative</a:t>
            </a:r>
            <a:r>
              <a:rPr lang="en-US" baseline="0" dirty="0"/>
              <a:t> measures are like a car. Written IP policies are like an owner’s manual, but with the updates you get from the dealer. Cars need maintenance and you have to follow state or fed rules, like getting a sticker. One person trained is like the car owner, someone who knows how it works. Supplies necessary for SP are like the seatbelt etc. Early detection system is like a Dad not letting an overtired teenager drive. </a:t>
            </a:r>
            <a:endParaRPr lang="en-US" dirty="0"/>
          </a:p>
        </p:txBody>
      </p:sp>
      <p:sp>
        <p:nvSpPr>
          <p:cNvPr id="4" name="Slide Number Placeholder 3"/>
          <p:cNvSpPr>
            <a:spLocks noGrp="1"/>
          </p:cNvSpPr>
          <p:nvPr>
            <p:ph type="sldNum" sz="quarter" idx="10"/>
          </p:nvPr>
        </p:nvSpPr>
        <p:spPr/>
        <p:txBody>
          <a:bodyPr/>
          <a:lstStyle/>
          <a:p>
            <a:fld id="{4B98D43D-DD09-4B2D-9243-964EADE1D646}" type="slidenum">
              <a:rPr lang="en-US" smtClean="0"/>
              <a:t>12</a:t>
            </a:fld>
            <a:endParaRPr lang="en-US"/>
          </a:p>
        </p:txBody>
      </p:sp>
    </p:spTree>
    <p:extLst>
      <p:ext uri="{BB962C8B-B14F-4D97-AF65-F5344CB8AC3E}">
        <p14:creationId xmlns:p14="http://schemas.microsoft.com/office/powerpoint/2010/main" val="226765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9415BA3-0879-4DEC-988C-F1AB9D954EA8}" type="datetimeFigureOut">
              <a:rPr lang="en-US" smtClean="0">
                <a:solidFill>
                  <a:srgbClr val="FFFFFF">
                    <a:lumMod val="50000"/>
                  </a:srgbClr>
                </a:solidFill>
              </a:rPr>
              <a:pPr/>
              <a:t>10/20/2016</a:t>
            </a:fld>
            <a:endParaRPr lang="en-US">
              <a:solidFill>
                <a:srgbClr val="FFFFFF">
                  <a:lumMod val="50000"/>
                </a:srgb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solidFill>
                <a:srgbClr val="FFFFFF">
                  <a:lumMod val="6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00FC8883-C90E-4CAA-94F8-FAC6CE307A70}" type="slidenum">
              <a:rPr lang="en-US" smtClean="0">
                <a:solidFill>
                  <a:srgbClr val="FFFFFF">
                    <a:lumMod val="65000"/>
                  </a:srgbClr>
                </a:solidFill>
              </a:rPr>
              <a:pPr/>
              <a:t>‹#›</a:t>
            </a:fld>
            <a:endParaRPr lang="en-US">
              <a:solidFill>
                <a:srgbClr val="FFFFFF">
                  <a:lumMod val="65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38395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79574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00587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E03CC7-BF7C-4CB7-9AEE-32FC5827CEB0}"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851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E1080-0810-41DF-A8C9-37B749C75C1B}"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185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F62B1-AA74-4470-A145-5A14B68A0181}"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390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F9056A-1369-4DA2-9616-DECFA8632362}"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88468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9C3478-DC30-4626-AAEB-D97CC4D5C30D}" type="datetime1">
              <a:rPr lang="en-US" smtClean="0">
                <a:solidFill>
                  <a:prstClr val="white">
                    <a:tint val="75000"/>
                  </a:prstClr>
                </a:solidFill>
              </a:rPr>
              <a:pPr/>
              <a:t>10/20/2016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3297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5F389A-01E8-48C8-B7DC-EA21FEAB9F36}" type="datetime1">
              <a:rPr lang="en-US" smtClean="0">
                <a:solidFill>
                  <a:prstClr val="white">
                    <a:tint val="75000"/>
                  </a:prstClr>
                </a:solidFill>
              </a:rPr>
              <a:pPr/>
              <a:t>10/20/2016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43793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9D59A-91F3-4B7A-973C-C0314A011156}" type="datetime1">
              <a:rPr lang="en-US" smtClean="0">
                <a:solidFill>
                  <a:prstClr val="white">
                    <a:tint val="75000"/>
                  </a:prstClr>
                </a:solidFill>
              </a:rPr>
              <a:pPr/>
              <a:t>10/20/2016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8195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697288-D977-448B-8C56-450952276349}"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09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4126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31F618-A854-492C-877B-3A2281EA9F71}"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3189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32FA9-82C0-46E4-9522-294D1BEE9B03}"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76493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771D4-8697-419A-A144-EE5650B2C17F}"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74973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E03CC7-BF7C-4CB7-9AEE-32FC5827CEB0}"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7110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E1080-0810-41DF-A8C9-37B749C75C1B}"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1989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F62B1-AA74-4470-A145-5A14B68A0181}"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8112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F9056A-1369-4DA2-9616-DECFA8632362}"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4765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9C3478-DC30-4626-AAEB-D97CC4D5C30D}" type="datetime1">
              <a:rPr lang="en-US" smtClean="0">
                <a:solidFill>
                  <a:prstClr val="white">
                    <a:tint val="75000"/>
                  </a:prstClr>
                </a:solidFill>
              </a:rPr>
              <a:pPr/>
              <a:t>10/20/2016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081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5F389A-01E8-48C8-B7DC-EA21FEAB9F36}" type="datetime1">
              <a:rPr lang="en-US" smtClean="0">
                <a:solidFill>
                  <a:prstClr val="white">
                    <a:tint val="75000"/>
                  </a:prstClr>
                </a:solidFill>
              </a:rPr>
              <a:pPr/>
              <a:t>10/20/2016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48611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9D59A-91F3-4B7A-973C-C0314A011156}" type="datetime1">
              <a:rPr lang="en-US" smtClean="0">
                <a:solidFill>
                  <a:prstClr val="white">
                    <a:tint val="75000"/>
                  </a:prstClr>
                </a:solidFill>
              </a:rPr>
              <a:pPr/>
              <a:t>10/20/2016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278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1494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697288-D977-448B-8C56-450952276349}"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6234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31F618-A854-492C-877B-3A2281EA9F71}"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00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32FA9-82C0-46E4-9522-294D1BEE9B03}"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527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771D4-8697-419A-A144-EE5650B2C17F}"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0678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E03CC7-BF7C-4CB7-9AEE-32FC5827CEB0}"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1891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CE1080-0810-41DF-A8C9-37B749C75C1B}"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5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F62B1-AA74-4470-A145-5A14B68A0181}"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0717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F9056A-1369-4DA2-9616-DECFA8632362}"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2656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9C3478-DC30-4626-AAEB-D97CC4D5C30D}" type="datetime1">
              <a:rPr lang="en-US" smtClean="0">
                <a:solidFill>
                  <a:prstClr val="white">
                    <a:tint val="75000"/>
                  </a:prstClr>
                </a:solidFill>
              </a:rPr>
              <a:pPr/>
              <a:t>10/20/2016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729748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5F389A-01E8-48C8-B7DC-EA21FEAB9F36}" type="datetime1">
              <a:rPr lang="en-US" smtClean="0">
                <a:solidFill>
                  <a:prstClr val="white">
                    <a:tint val="75000"/>
                  </a:prstClr>
                </a:solidFill>
              </a:rPr>
              <a:pPr/>
              <a:t>10/20/2016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648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669704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9D59A-91F3-4B7A-973C-C0314A011156}" type="datetime1">
              <a:rPr lang="en-US" smtClean="0">
                <a:solidFill>
                  <a:prstClr val="white">
                    <a:tint val="75000"/>
                  </a:prstClr>
                </a:solidFill>
              </a:rPr>
              <a:pPr/>
              <a:t>10/20/2016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0181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697288-D977-448B-8C56-450952276349}"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5828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31F618-A854-492C-877B-3A2281EA9F71}" type="datetime1">
              <a:rPr lang="en-US" smtClean="0">
                <a:solidFill>
                  <a:prstClr val="white">
                    <a:tint val="75000"/>
                  </a:prstClr>
                </a:solidFill>
              </a:rPr>
              <a:pPr/>
              <a:t>10/20/2016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68243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32FA9-82C0-46E4-9522-294D1BEE9B03}"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587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771D4-8697-419A-A144-EE5650B2C17F}" type="datetime1">
              <a:rPr lang="en-US" smtClean="0">
                <a:solidFill>
                  <a:prstClr val="white">
                    <a:tint val="75000"/>
                  </a:prstClr>
                </a:solidFill>
              </a:rPr>
              <a:pPr/>
              <a:t>10/20/2016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0181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3913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11933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16696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52818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415BA3-0879-4DEC-988C-F1AB9D954EA8}" type="datetimeFigureOut">
              <a:rPr lang="en-US" smtClean="0">
                <a:solidFill>
                  <a:srgbClr val="46464A">
                    <a:lumMod val="20000"/>
                    <a:lumOff val="80000"/>
                  </a:srgbClr>
                </a:solidFill>
              </a:rPr>
              <a:pPr/>
              <a:t>10/20/2016</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00FC8883-C90E-4CAA-94F8-FAC6CE307A70}"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788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715AB"/>
        </a:soli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defTabSz="914400"/>
            <a:fld id="{99415BA3-0879-4DEC-988C-F1AB9D954EA8}" type="datetimeFigureOut">
              <a:rPr lang="en-US" smtClean="0">
                <a:solidFill>
                  <a:srgbClr val="46464A">
                    <a:lumMod val="20000"/>
                    <a:lumOff val="80000"/>
                  </a:srgbClr>
                </a:solidFill>
              </a:rPr>
              <a:pPr defTabSz="914400"/>
              <a:t>10/20/2016</a:t>
            </a:fld>
            <a:endParaRPr lang="en-US">
              <a:solidFill>
                <a:srgbClr val="46464A">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defTabSz="914400"/>
            <a:endParaRPr lang="en-US">
              <a:solidFill>
                <a:srgbClr val="46464A">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defTabSz="914400"/>
            <a:fld id="{00FC8883-C90E-4CAA-94F8-FAC6CE307A70}" type="slidenum">
              <a:rPr lang="en-US" smtClean="0">
                <a:solidFill>
                  <a:srgbClr val="46464A">
                    <a:lumMod val="60000"/>
                    <a:lumOff val="40000"/>
                  </a:srgbClr>
                </a:solidFill>
              </a:rPr>
              <a:pPr defTabSz="914400"/>
              <a:t>‹#›</a:t>
            </a:fld>
            <a:endParaRPr lang="en-US">
              <a:solidFill>
                <a:srgbClr val="46464A">
                  <a:lumMod val="60000"/>
                  <a:lumOff val="40000"/>
                </a:srgbClr>
              </a:solidFill>
            </a:endParaRPr>
          </a:p>
        </p:txBody>
      </p:sp>
    </p:spTree>
    <p:extLst>
      <p:ext uri="{BB962C8B-B14F-4D97-AF65-F5344CB8AC3E}">
        <p14:creationId xmlns:p14="http://schemas.microsoft.com/office/powerpoint/2010/main" val="17191772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715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386F724-D4E3-40FC-8D05-BA0C7D36AC12}" type="datetime1">
              <a:rPr lang="en-US" smtClean="0">
                <a:solidFill>
                  <a:prstClr val="white">
                    <a:tint val="75000"/>
                  </a:prstClr>
                </a:solidFill>
              </a:rPr>
              <a:pPr defTabSz="914400"/>
              <a:t>10/20/2016</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7F7FA02-C91E-47BE-977C-05F166ABEA3A}"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864651499"/>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715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386F724-D4E3-40FC-8D05-BA0C7D36AC12}" type="datetime1">
              <a:rPr lang="en-US" smtClean="0">
                <a:solidFill>
                  <a:prstClr val="white">
                    <a:tint val="75000"/>
                  </a:prstClr>
                </a:solidFill>
              </a:rPr>
              <a:pPr defTabSz="914400"/>
              <a:t>10/20/2016</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7F7FA02-C91E-47BE-977C-05F166ABEA3A}"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3457727238"/>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715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386F724-D4E3-40FC-8D05-BA0C7D36AC12}" type="datetime1">
              <a:rPr lang="en-US" smtClean="0">
                <a:solidFill>
                  <a:prstClr val="white">
                    <a:tint val="75000"/>
                  </a:prstClr>
                </a:solidFill>
              </a:rPr>
              <a:pPr defTabSz="914400"/>
              <a:t>10/20/2016</a:t>
            </a:fld>
            <a:endParaRPr lang="en-US">
              <a:solidFill>
                <a:prstClr val="white">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7F7FA02-C91E-47BE-977C-05F166ABEA3A}" type="slidenum">
              <a:rPr lang="en-US" smtClean="0">
                <a:solidFill>
                  <a:prstClr val="white">
                    <a:tint val="75000"/>
                  </a:prstClr>
                </a:solidFill>
              </a:rPr>
              <a:pPr defTabSz="914400"/>
              <a:t>‹#›</a:t>
            </a:fld>
            <a:endParaRPr lang="en-US">
              <a:solidFill>
                <a:prstClr val="white">
                  <a:tint val="75000"/>
                </a:prstClr>
              </a:solidFill>
            </a:endParaRPr>
          </a:p>
        </p:txBody>
      </p:sp>
    </p:spTree>
    <p:extLst>
      <p:ext uri="{BB962C8B-B14F-4D97-AF65-F5344CB8AC3E}">
        <p14:creationId xmlns:p14="http://schemas.microsoft.com/office/powerpoint/2010/main" val="156523155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13.tmp"/></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14.jpg"/><Relationship Id="rId2" Type="http://schemas.openxmlformats.org/officeDocument/2006/relationships/image" Target="../media/image38.jpg"/><Relationship Id="rId1" Type="http://schemas.openxmlformats.org/officeDocument/2006/relationships/slideLayout" Target="../slideLayouts/slideLayout30.xml"/><Relationship Id="rId6" Type="http://schemas.openxmlformats.org/officeDocument/2006/relationships/image" Target="../media/image42.jpg"/><Relationship Id="rId5" Type="http://schemas.openxmlformats.org/officeDocument/2006/relationships/image" Target="../media/image41.tmp"/><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3.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jp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7.xml"/><Relationship Id="rId4" Type="http://schemas.openxmlformats.org/officeDocument/2006/relationships/image" Target="../media/image14.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14.jpg"/></Relationships>
</file>

<file path=ppt/slides/_rels/slide4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63.tmp"/></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01521"/>
            <a:ext cx="9144000" cy="2608442"/>
          </a:xfrm>
        </p:spPr>
        <p:txBody>
          <a:bodyPr>
            <a:normAutofit/>
          </a:bodyPr>
          <a:lstStyle/>
          <a:p>
            <a:r>
              <a:rPr lang="en-US" sz="5400" dirty="0">
                <a:effectLst>
                  <a:outerShdw blurRad="38100" dist="38100" dir="2700000" algn="tl">
                    <a:srgbClr val="000000">
                      <a:alpha val="43137"/>
                    </a:srgbClr>
                  </a:outerShdw>
                </a:effectLst>
                <a:latin typeface="Bookman Old Style" panose="02050604050505020204" pitchFamily="18" charset="0"/>
              </a:rPr>
              <a:t>Infection Prevention  </a:t>
            </a:r>
            <a:br>
              <a:rPr lang="en-US" sz="5400" dirty="0">
                <a:effectLst>
                  <a:outerShdw blurRad="38100" dist="38100" dir="2700000" algn="tl">
                    <a:srgbClr val="000000">
                      <a:alpha val="43137"/>
                    </a:srgbClr>
                  </a:outerShdw>
                </a:effectLst>
                <a:latin typeface="Bookman Old Style" panose="02050604050505020204" pitchFamily="18" charset="0"/>
              </a:rPr>
            </a:br>
            <a:r>
              <a:rPr lang="en-US" sz="5400" dirty="0">
                <a:effectLst>
                  <a:outerShdw blurRad="38100" dist="38100" dir="2700000" algn="tl">
                    <a:srgbClr val="000000">
                      <a:alpha val="43137"/>
                    </a:srgbClr>
                  </a:outerShdw>
                </a:effectLst>
                <a:latin typeface="Bookman Old Style" panose="02050604050505020204" pitchFamily="18" charset="0"/>
              </a:rPr>
              <a:t>in the Dental Setting</a:t>
            </a:r>
            <a:br>
              <a:rPr lang="en-US" sz="5400" dirty="0">
                <a:effectLst>
                  <a:outerShdw blurRad="38100" dist="38100" dir="2700000" algn="tl">
                    <a:srgbClr val="000000">
                      <a:alpha val="43137"/>
                    </a:srgbClr>
                  </a:outerShdw>
                </a:effectLst>
                <a:latin typeface="Bookman Old Style" panose="02050604050505020204" pitchFamily="18" charset="0"/>
              </a:rPr>
            </a:br>
            <a:r>
              <a:rPr lang="en-US" sz="5400" dirty="0">
                <a:effectLst>
                  <a:outerShdw blurRad="38100" dist="38100" dir="2700000" algn="tl">
                    <a:srgbClr val="000000">
                      <a:alpha val="43137"/>
                    </a:srgbClr>
                  </a:outerShdw>
                </a:effectLst>
                <a:latin typeface="Bookman Old Style" panose="02050604050505020204" pitchFamily="18" charset="0"/>
              </a:rPr>
              <a:t>2016</a:t>
            </a:r>
          </a:p>
        </p:txBody>
      </p:sp>
      <p:sp>
        <p:nvSpPr>
          <p:cNvPr id="3" name="Subtitle 2"/>
          <p:cNvSpPr>
            <a:spLocks noGrp="1"/>
          </p:cNvSpPr>
          <p:nvPr>
            <p:ph type="subTitle" idx="1"/>
          </p:nvPr>
        </p:nvSpPr>
        <p:spPr>
          <a:xfrm>
            <a:off x="1524000" y="3940935"/>
            <a:ext cx="9144000" cy="2150376"/>
          </a:xfrm>
        </p:spPr>
        <p:txBody>
          <a:bodyPr>
            <a:normAutofit lnSpcReduction="10000"/>
          </a:bodyPr>
          <a:lstStyle/>
          <a:p>
            <a:r>
              <a:rPr lang="en-US" sz="2600" dirty="0">
                <a:solidFill>
                  <a:schemeClr val="tx1"/>
                </a:solidFill>
                <a:latin typeface="Book Antiqua" panose="02040602050305030304" pitchFamily="18" charset="0"/>
              </a:rPr>
              <a:t>Joyce A. Moore RDH, BSDH</a:t>
            </a:r>
          </a:p>
          <a:p>
            <a:r>
              <a:rPr lang="en-US" sz="2600" dirty="0">
                <a:solidFill>
                  <a:schemeClr val="tx1"/>
                </a:solidFill>
                <a:latin typeface="Book Antiqua" panose="02040602050305030304" pitchFamily="18" charset="0"/>
              </a:rPr>
              <a:t>Compass Dental Safety</a:t>
            </a:r>
          </a:p>
          <a:p>
            <a:r>
              <a:rPr lang="en-US" sz="2600" dirty="0">
                <a:solidFill>
                  <a:schemeClr val="tx1"/>
                </a:solidFill>
                <a:latin typeface="Book Antiqua" panose="02040602050305030304" pitchFamily="18" charset="0"/>
              </a:rPr>
              <a:t>Adjunct Clinic Instructor of Dental Hygiene</a:t>
            </a:r>
          </a:p>
          <a:p>
            <a:r>
              <a:rPr lang="en-US" sz="2600" dirty="0">
                <a:solidFill>
                  <a:schemeClr val="tx1"/>
                </a:solidFill>
                <a:latin typeface="Book Antiqua" panose="02040602050305030304" pitchFamily="18" charset="0"/>
              </a:rPr>
              <a:t>Bristol Community College</a:t>
            </a:r>
          </a:p>
          <a:p>
            <a:endParaRPr lang="en-US" sz="3200" dirty="0">
              <a:solidFill>
                <a:schemeClr val="tx1"/>
              </a:solidFill>
            </a:endParaRPr>
          </a:p>
          <a:p>
            <a:endParaRPr lang="en-US" sz="3200" i="1" dirty="0"/>
          </a:p>
          <a:p>
            <a:endParaRPr lang="en-US" sz="3200" i="1" dirty="0"/>
          </a:p>
          <a:p>
            <a:endParaRPr lang="en-US" sz="3600" i="1" dirty="0"/>
          </a:p>
          <a:p>
            <a:endParaRPr lang="en-US" sz="3600" i="1" dirty="0"/>
          </a:p>
        </p:txBody>
      </p:sp>
    </p:spTree>
    <p:extLst>
      <p:ext uri="{BB962C8B-B14F-4D97-AF65-F5344CB8AC3E}">
        <p14:creationId xmlns:p14="http://schemas.microsoft.com/office/powerpoint/2010/main" val="219844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07468" y="286129"/>
            <a:ext cx="7757567"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 2016 CDC Summary</a:t>
            </a:r>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10</a:t>
            </a:fld>
            <a:endParaRPr lang="en-US">
              <a:solidFill>
                <a:prstClr val="white">
                  <a:tint val="75000"/>
                </a:prstClr>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792" y="1611692"/>
            <a:ext cx="3489243" cy="466566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468" y="1611692"/>
            <a:ext cx="3489243" cy="4694865"/>
          </a:xfrm>
          <a:prstGeom prst="rect">
            <a:avLst/>
          </a:prstGeom>
        </p:spPr>
      </p:pic>
      <p:cxnSp>
        <p:nvCxnSpPr>
          <p:cNvPr id="11" name="Straight Connector 10"/>
          <p:cNvCxnSpPr/>
          <p:nvPr/>
        </p:nvCxnSpPr>
        <p:spPr>
          <a:xfrm>
            <a:off x="1589649" y="1378634"/>
            <a:ext cx="859536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2298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2032"/>
            <a:ext cx="9144000" cy="858128"/>
          </a:xfrm>
        </p:spPr>
        <p:txBody>
          <a:bodyPr>
            <a:normAutofit/>
          </a:bodyPr>
          <a:lstStyle/>
          <a:p>
            <a:pPr algn="ctr"/>
            <a:r>
              <a:rPr lang="en-US" sz="4000" dirty="0">
                <a:latin typeface="Bookman Old Style" panose="02050604050505020204" pitchFamily="18" charset="0"/>
              </a:rPr>
              <a:t>6 Key Recommendations </a:t>
            </a:r>
          </a:p>
        </p:txBody>
      </p:sp>
      <p:sp>
        <p:nvSpPr>
          <p:cNvPr id="5" name="Subtitle 4"/>
          <p:cNvSpPr>
            <a:spLocks noGrp="1"/>
          </p:cNvSpPr>
          <p:nvPr>
            <p:ph type="subTitle" idx="1"/>
          </p:nvPr>
        </p:nvSpPr>
        <p:spPr>
          <a:xfrm>
            <a:off x="1524000" y="1519312"/>
            <a:ext cx="9144000" cy="4698608"/>
          </a:xfrm>
        </p:spPr>
        <p:txBody>
          <a:bodyPr/>
          <a:lstStyle/>
          <a:p>
            <a:pPr marL="457200" indent="-457200" algn="l">
              <a:lnSpc>
                <a:spcPct val="150000"/>
              </a:lnSpc>
              <a:buFont typeface="+mj-lt"/>
              <a:buAutoNum type="arabicPeriod"/>
            </a:pPr>
            <a:r>
              <a:rPr lang="en-US" sz="2800" dirty="0">
                <a:latin typeface="Book Antiqua" panose="02040602050305030304" pitchFamily="18" charset="0"/>
              </a:rPr>
              <a:t>Administrative Measures</a:t>
            </a:r>
          </a:p>
          <a:p>
            <a:pPr marL="457200" indent="-457200" algn="l">
              <a:lnSpc>
                <a:spcPct val="150000"/>
              </a:lnSpc>
              <a:buFont typeface="+mj-lt"/>
              <a:buAutoNum type="arabicPeriod"/>
            </a:pPr>
            <a:r>
              <a:rPr lang="en-US" sz="2800" dirty="0">
                <a:latin typeface="Book Antiqua" panose="02040602050305030304" pitchFamily="18" charset="0"/>
              </a:rPr>
              <a:t>Infection Prevention Education and Training</a:t>
            </a:r>
          </a:p>
          <a:p>
            <a:pPr marL="457200" indent="-457200" algn="l">
              <a:lnSpc>
                <a:spcPct val="150000"/>
              </a:lnSpc>
              <a:buFont typeface="+mj-lt"/>
              <a:buAutoNum type="arabicPeriod"/>
            </a:pPr>
            <a:r>
              <a:rPr lang="en-US" sz="2800" dirty="0">
                <a:latin typeface="Book Antiqua" panose="02040602050305030304" pitchFamily="18" charset="0"/>
              </a:rPr>
              <a:t>Dental Health Care Personnel Safety</a:t>
            </a:r>
          </a:p>
          <a:p>
            <a:pPr marL="457200" indent="-457200" algn="l">
              <a:lnSpc>
                <a:spcPct val="150000"/>
              </a:lnSpc>
              <a:buFont typeface="+mj-lt"/>
              <a:buAutoNum type="arabicPeriod"/>
            </a:pPr>
            <a:r>
              <a:rPr lang="en-US" sz="2800" dirty="0">
                <a:latin typeface="Book Antiqua" panose="02040602050305030304" pitchFamily="18" charset="0"/>
              </a:rPr>
              <a:t>Program Evaluation</a:t>
            </a:r>
          </a:p>
          <a:p>
            <a:pPr marL="457200" indent="-457200" algn="l">
              <a:lnSpc>
                <a:spcPct val="150000"/>
              </a:lnSpc>
              <a:buFont typeface="+mj-lt"/>
              <a:buAutoNum type="arabicPeriod"/>
            </a:pPr>
            <a:r>
              <a:rPr lang="en-US" sz="2800" dirty="0">
                <a:latin typeface="Book Antiqua" panose="02040602050305030304" pitchFamily="18" charset="0"/>
              </a:rPr>
              <a:t>Standard Precautions</a:t>
            </a:r>
          </a:p>
          <a:p>
            <a:pPr marL="457200" indent="-457200" algn="l">
              <a:lnSpc>
                <a:spcPct val="150000"/>
              </a:lnSpc>
              <a:buFont typeface="+mj-lt"/>
              <a:buAutoNum type="arabicPeriod"/>
            </a:pPr>
            <a:r>
              <a:rPr lang="en-US" sz="2800" dirty="0">
                <a:latin typeface="Book Antiqua" panose="02040602050305030304" pitchFamily="18" charset="0"/>
              </a:rPr>
              <a:t>Dental Unit Water Quality</a:t>
            </a:r>
          </a:p>
        </p:txBody>
      </p:sp>
      <p:sp>
        <p:nvSpPr>
          <p:cNvPr id="3" name="Slide Number Placeholder 2"/>
          <p:cNvSpPr>
            <a:spLocks noGrp="1"/>
          </p:cNvSpPr>
          <p:nvPr>
            <p:ph type="sldNum" sz="quarter" idx="12"/>
          </p:nvPr>
        </p:nvSpPr>
        <p:spPr/>
        <p:txBody>
          <a:bodyPr/>
          <a:lstStyle/>
          <a:p>
            <a:fld id="{57F7FA02-C91E-47BE-977C-05F166ABEA3A}" type="slidenum">
              <a:rPr lang="en-US" smtClean="0">
                <a:solidFill>
                  <a:prstClr val="white">
                    <a:tint val="75000"/>
                  </a:prstClr>
                </a:solidFill>
              </a:rPr>
              <a:pPr/>
              <a:t>11</a:t>
            </a:fld>
            <a:endParaRPr lang="en-US">
              <a:solidFill>
                <a:prstClr val="white">
                  <a:tint val="75000"/>
                </a:prstClr>
              </a:solidFill>
            </a:endParaRPr>
          </a:p>
        </p:txBody>
      </p:sp>
      <p:cxnSp>
        <p:nvCxnSpPr>
          <p:cNvPr id="6" name="Straight Connector 5"/>
          <p:cNvCxnSpPr/>
          <p:nvPr/>
        </p:nvCxnSpPr>
        <p:spPr>
          <a:xfrm>
            <a:off x="1524000" y="1519312"/>
            <a:ext cx="9144000"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228740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228" y="562708"/>
            <a:ext cx="4881489" cy="1448972"/>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Administrative Measures</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7064" b="4348"/>
          <a:stretch/>
        </p:blipFill>
        <p:spPr>
          <a:xfrm>
            <a:off x="6420380" y="0"/>
            <a:ext cx="5771620" cy="2293034"/>
          </a:xfrm>
        </p:spPr>
      </p:pic>
      <p:sp>
        <p:nvSpPr>
          <p:cNvPr id="6" name="Text Placeholder 5"/>
          <p:cNvSpPr>
            <a:spLocks noGrp="1"/>
          </p:cNvSpPr>
          <p:nvPr>
            <p:ph type="body" sz="half" idx="2"/>
          </p:nvPr>
        </p:nvSpPr>
        <p:spPr>
          <a:xfrm>
            <a:off x="1181686" y="2496700"/>
            <a:ext cx="10172114" cy="3859650"/>
          </a:xfrm>
        </p:spPr>
        <p:txBody>
          <a:bodyPr>
            <a:normAutofit fontScale="92500" lnSpcReduction="10000"/>
          </a:bodyPr>
          <a:lstStyle/>
          <a:p>
            <a:pPr marL="342900" indent="-342900">
              <a:lnSpc>
                <a:spcPct val="100000"/>
              </a:lnSpc>
              <a:buFont typeface="Arial" panose="020B0604020202020204" pitchFamily="34" charset="0"/>
              <a:buChar char="•"/>
            </a:pPr>
            <a:r>
              <a:rPr lang="en-US" sz="2600" dirty="0">
                <a:latin typeface="Book Antiqua" panose="02040602050305030304" pitchFamily="18" charset="0"/>
              </a:rPr>
              <a:t>Written infection prevention (IP) policies and procedures </a:t>
            </a:r>
            <a:r>
              <a:rPr lang="en-US" sz="2600" dirty="0">
                <a:effectLst>
                  <a:outerShdw blurRad="38100" dist="38100" dir="2700000" algn="tl">
                    <a:srgbClr val="000000">
                      <a:alpha val="43137"/>
                    </a:srgbClr>
                  </a:outerShdw>
                </a:effectLst>
                <a:latin typeface="Book Antiqua" panose="02040602050305030304" pitchFamily="18" charset="0"/>
              </a:rPr>
              <a:t>specific</a:t>
            </a:r>
            <a:r>
              <a:rPr lang="en-US" sz="2600" dirty="0">
                <a:latin typeface="Book Antiqua" panose="02040602050305030304" pitchFamily="18" charset="0"/>
              </a:rPr>
              <a:t> for the dental setting are available, current and based on evidenced based guidelines, regulations or standards </a:t>
            </a:r>
          </a:p>
          <a:p>
            <a:pPr>
              <a:lnSpc>
                <a:spcPct val="100000"/>
              </a:lnSpc>
            </a:pPr>
            <a:endParaRPr lang="en-US" sz="2600" dirty="0">
              <a:latin typeface="Book Antiqua" panose="02040602050305030304" pitchFamily="18" charset="0"/>
            </a:endParaRPr>
          </a:p>
          <a:p>
            <a:pPr marL="342900" indent="-342900">
              <a:lnSpc>
                <a:spcPct val="100000"/>
              </a:lnSpc>
              <a:buFont typeface="Arial" panose="020B0604020202020204" pitchFamily="34" charset="0"/>
              <a:buChar char="•"/>
            </a:pPr>
            <a:r>
              <a:rPr lang="en-US" sz="2600" dirty="0">
                <a:latin typeface="Book Antiqua" panose="02040602050305030304" pitchFamily="18" charset="0"/>
              </a:rPr>
              <a:t>IP policies and procedures are reassessed and updated if appropriate, </a:t>
            </a:r>
            <a:r>
              <a:rPr lang="en-US" sz="2600" dirty="0">
                <a:effectLst>
                  <a:outerShdw blurRad="38100" dist="38100" dir="2700000" algn="tl">
                    <a:srgbClr val="000000">
                      <a:alpha val="43137"/>
                    </a:srgbClr>
                  </a:outerShdw>
                </a:effectLst>
                <a:latin typeface="Book Antiqua" panose="02040602050305030304" pitchFamily="18" charset="0"/>
              </a:rPr>
              <a:t>at least annually </a:t>
            </a:r>
            <a:r>
              <a:rPr lang="en-US" sz="2600" dirty="0">
                <a:latin typeface="Book Antiqua" panose="02040602050305030304" pitchFamily="18" charset="0"/>
              </a:rPr>
              <a:t>or according to state/federal requirements</a:t>
            </a:r>
          </a:p>
          <a:p>
            <a:pPr marL="342900" indent="-342900">
              <a:lnSpc>
                <a:spcPct val="100000"/>
              </a:lnSpc>
              <a:buFont typeface="Arial" panose="020B0604020202020204" pitchFamily="34" charset="0"/>
              <a:buChar char="•"/>
            </a:pPr>
            <a:endParaRPr lang="en-US" sz="2600" dirty="0">
              <a:latin typeface="Book Antiqua" panose="02040602050305030304" pitchFamily="18" charset="0"/>
            </a:endParaRPr>
          </a:p>
          <a:p>
            <a:pPr marL="342900" indent="-342900">
              <a:lnSpc>
                <a:spcPct val="100000"/>
              </a:lnSpc>
              <a:buFont typeface="Arial" panose="020B0604020202020204" pitchFamily="34" charset="0"/>
              <a:buChar char="•"/>
            </a:pPr>
            <a:r>
              <a:rPr lang="en-US" sz="2600" dirty="0">
                <a:latin typeface="Book Antiqua" panose="02040602050305030304" pitchFamily="18" charset="0"/>
              </a:rPr>
              <a:t>At least one person trained in IP is designated the Infection Control Coordinator (ICC) and is responsible for the IP program</a:t>
            </a:r>
          </a:p>
          <a:p>
            <a:endParaRPr lang="en-US" sz="2400" dirty="0">
              <a:latin typeface="Book Antiqua" panose="02040602050305030304" pitchFamily="18" charset="0"/>
            </a:endParaRPr>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12</a:t>
            </a:fld>
            <a:endParaRPr lang="en-US">
              <a:solidFill>
                <a:prstClr val="white">
                  <a:tint val="75000"/>
                </a:prstClr>
              </a:solidFill>
            </a:endParaRPr>
          </a:p>
        </p:txBody>
      </p:sp>
      <p:cxnSp>
        <p:nvCxnSpPr>
          <p:cNvPr id="9" name="Straight Connector 8"/>
          <p:cNvCxnSpPr/>
          <p:nvPr/>
        </p:nvCxnSpPr>
        <p:spPr>
          <a:xfrm>
            <a:off x="1294228" y="2215346"/>
            <a:ext cx="4881489" cy="0"/>
          </a:xfrm>
          <a:prstGeom prst="line">
            <a:avLst/>
          </a:prstGeom>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910272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212" y="514753"/>
            <a:ext cx="5335377" cy="1418060"/>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Administrative Measures</a:t>
            </a:r>
          </a:p>
        </p:txBody>
      </p:sp>
      <p:sp>
        <p:nvSpPr>
          <p:cNvPr id="4" name="Text Placeholder 3"/>
          <p:cNvSpPr>
            <a:spLocks noGrp="1"/>
          </p:cNvSpPr>
          <p:nvPr>
            <p:ph type="body" sz="half" idx="2"/>
          </p:nvPr>
        </p:nvSpPr>
        <p:spPr>
          <a:xfrm>
            <a:off x="1214422" y="2505117"/>
            <a:ext cx="10177307" cy="3708738"/>
          </a:xfrm>
        </p:spPr>
        <p:txBody>
          <a:bodyPr>
            <a:normAutofit/>
          </a:bodyPr>
          <a:lstStyle/>
          <a:p>
            <a:pPr marL="342900" indent="-342900">
              <a:lnSpc>
                <a:spcPct val="100000"/>
              </a:lnSpc>
              <a:buFont typeface="Arial" panose="020B0604020202020204" pitchFamily="34" charset="0"/>
              <a:buChar char="•"/>
            </a:pPr>
            <a:r>
              <a:rPr lang="en-US" sz="2400" dirty="0">
                <a:latin typeface="Book Antiqua" panose="02040602050305030304" pitchFamily="18" charset="0"/>
              </a:rPr>
              <a:t>Supplies necessary for adherence to Standard Precautions are </a:t>
            </a:r>
            <a:r>
              <a:rPr lang="en-US" sz="2400" dirty="0">
                <a:solidFill>
                  <a:srgbClr val="FFFF00"/>
                </a:solidFill>
                <a:latin typeface="Book Antiqua" panose="02040602050305030304" pitchFamily="18" charset="0"/>
              </a:rPr>
              <a:t>readily</a:t>
            </a:r>
            <a:r>
              <a:rPr lang="en-US" sz="2400" dirty="0">
                <a:latin typeface="Book Antiqua" panose="02040602050305030304" pitchFamily="18" charset="0"/>
              </a:rPr>
              <a:t> available, including hand hygiene products, personal protective equipment (PPE) and safer devices to reduce percutaneous injuries </a:t>
            </a:r>
          </a:p>
          <a:p>
            <a:pPr>
              <a:lnSpc>
                <a:spcPct val="150000"/>
              </a:lnSpc>
            </a:pPr>
            <a:endParaRPr lang="en-US" sz="2400" dirty="0">
              <a:latin typeface="Book Antiqua" panose="02040602050305030304" pitchFamily="18" charset="0"/>
            </a:endParaRPr>
          </a:p>
          <a:p>
            <a:pPr marL="342900" indent="-342900">
              <a:lnSpc>
                <a:spcPct val="100000"/>
              </a:lnSpc>
              <a:buFont typeface="Arial" panose="020B0604020202020204" pitchFamily="34" charset="0"/>
              <a:buChar char="•"/>
            </a:pPr>
            <a:r>
              <a:rPr lang="en-US" sz="2400" dirty="0">
                <a:latin typeface="Book Antiqua" panose="02040602050305030304" pitchFamily="18" charset="0"/>
              </a:rPr>
              <a:t>The facility has a system for early detection and management of potentially infectious persons at the initial points of patient encounter and may include taking a travel and occupational history and elements of respiratory hygiene / cough etiquette</a:t>
            </a:r>
          </a:p>
          <a:p>
            <a:pPr marL="342900" indent="-342900">
              <a:lnSpc>
                <a:spcPct val="100000"/>
              </a:lnSpc>
              <a:buFont typeface="Arial" panose="020B0604020202020204" pitchFamily="34" charset="0"/>
              <a:buChar char="•"/>
            </a:pPr>
            <a:endParaRPr lang="en-US" sz="2400" dirty="0">
              <a:latin typeface="Book Antiqua" panose="02040602050305030304" pitchFamily="18" charset="0"/>
            </a:endParaRPr>
          </a:p>
          <a:p>
            <a:pPr marL="285750" indent="-285750">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13</a:t>
            </a:fld>
            <a:endParaRPr lang="en-US">
              <a:solidFill>
                <a:prstClr val="white">
                  <a:tint val="75000"/>
                </a:prstClr>
              </a:solidFill>
            </a:endParaRPr>
          </a:p>
        </p:txBody>
      </p:sp>
      <p:pic>
        <p:nvPicPr>
          <p:cNvPr id="8" name="Content Placeholder 7"/>
          <p:cNvPicPr>
            <a:picLocks noGrp="1" noChangeAspect="1"/>
          </p:cNvPicPr>
          <p:nvPr>
            <p:ph idx="1"/>
          </p:nvPr>
        </p:nvPicPr>
        <p:blipFill>
          <a:blip r:embed="rId3"/>
          <a:stretch>
            <a:fillRect/>
          </a:stretch>
        </p:blipFill>
        <p:spPr>
          <a:xfrm>
            <a:off x="6418588" y="0"/>
            <a:ext cx="5773412" cy="2292295"/>
          </a:xfrm>
          <a:prstGeom prst="rect">
            <a:avLst/>
          </a:prstGeom>
        </p:spPr>
      </p:pic>
      <p:cxnSp>
        <p:nvCxnSpPr>
          <p:cNvPr id="10" name="Straight Connector 9"/>
          <p:cNvCxnSpPr/>
          <p:nvPr/>
        </p:nvCxnSpPr>
        <p:spPr>
          <a:xfrm>
            <a:off x="1214422" y="2166425"/>
            <a:ext cx="5059769" cy="1"/>
          </a:xfrm>
          <a:prstGeom prst="line">
            <a:avLst/>
          </a:prstGeom>
        </p:spPr>
        <p:style>
          <a:lnRef idx="3">
            <a:schemeClr val="dk1"/>
          </a:lnRef>
          <a:fillRef idx="0">
            <a:schemeClr val="dk1"/>
          </a:fillRef>
          <a:effectRef idx="2">
            <a:schemeClr val="dk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83828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879" y="-27818"/>
            <a:ext cx="10140842" cy="1519310"/>
          </a:xfrm>
        </p:spPr>
        <p:txBody>
          <a:bodyPr>
            <a:no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Infection Prevention                 Education &amp; Training</a:t>
            </a:r>
          </a:p>
        </p:txBody>
      </p:sp>
      <p:sp>
        <p:nvSpPr>
          <p:cNvPr id="4" name="Text Placeholder 3"/>
          <p:cNvSpPr>
            <a:spLocks noGrp="1"/>
          </p:cNvSpPr>
          <p:nvPr>
            <p:ph type="body" sz="half" idx="2"/>
          </p:nvPr>
        </p:nvSpPr>
        <p:spPr>
          <a:xfrm>
            <a:off x="1229752" y="1700918"/>
            <a:ext cx="9881760" cy="4611956"/>
          </a:xfrm>
        </p:spPr>
        <p:txBody>
          <a:bodyPr>
            <a:normAutofit/>
          </a:bodyPr>
          <a:lstStyle/>
          <a:p>
            <a:pPr>
              <a:lnSpc>
                <a:spcPct val="110000"/>
              </a:lnSpc>
            </a:pPr>
            <a:r>
              <a:rPr lang="en-US" sz="2400" dirty="0">
                <a:latin typeface="Book Antiqua" panose="02040602050305030304" pitchFamily="18" charset="0"/>
              </a:rPr>
              <a:t>DHCP receive job/task specific training on IP policies &amp; procedures         and the OSHA BBP Standard. Record of trainings are maintained. </a:t>
            </a:r>
          </a:p>
          <a:p>
            <a:pPr marL="457200" indent="-457200">
              <a:buFont typeface="+mj-lt"/>
              <a:buAutoNum type="arabicPeriod"/>
            </a:pPr>
            <a:r>
              <a:rPr lang="en-US" sz="2400" dirty="0">
                <a:latin typeface="Book Antiqua" panose="02040602050305030304" pitchFamily="18" charset="0"/>
              </a:rPr>
              <a:t>Upon hire</a:t>
            </a:r>
          </a:p>
          <a:p>
            <a:pPr marL="457200" indent="-457200">
              <a:buFont typeface="+mj-lt"/>
              <a:buAutoNum type="arabicPeriod"/>
            </a:pPr>
            <a:r>
              <a:rPr lang="en-US" sz="2400" dirty="0">
                <a:latin typeface="Book Antiqua" panose="02040602050305030304" pitchFamily="18" charset="0"/>
              </a:rPr>
              <a:t>Annually</a:t>
            </a:r>
          </a:p>
          <a:p>
            <a:pPr marL="457200" indent="-457200">
              <a:buFont typeface="+mj-lt"/>
              <a:buAutoNum type="arabicPeriod"/>
            </a:pPr>
            <a:r>
              <a:rPr lang="en-US" sz="2400" dirty="0">
                <a:latin typeface="Book Antiqua" panose="02040602050305030304" pitchFamily="18" charset="0"/>
              </a:rPr>
              <a:t>When new tasks or procedures affect the employee’s occupational exposure</a:t>
            </a:r>
          </a:p>
          <a:p>
            <a:pPr marL="457200" indent="-457200">
              <a:buFont typeface="+mj-lt"/>
              <a:buAutoNum type="arabicPeriod"/>
            </a:pPr>
            <a:r>
              <a:rPr lang="en-US" sz="2400" dirty="0">
                <a:latin typeface="Book Antiqua" panose="02040602050305030304" pitchFamily="18" charset="0"/>
              </a:rPr>
              <a:t>According to state or federal regulations</a:t>
            </a:r>
          </a:p>
          <a:p>
            <a:endParaRPr lang="en-US" sz="2400" dirty="0">
              <a:latin typeface="Book Antiqua" panose="02040602050305030304" pitchFamily="18" charset="0"/>
            </a:endParaRPr>
          </a:p>
          <a:p>
            <a:r>
              <a:rPr lang="en-US" sz="2400" dirty="0">
                <a:latin typeface="Book Antiqua" panose="02040602050305030304" pitchFamily="18" charset="0"/>
              </a:rPr>
              <a:t>Note: this includes employee of outside agencies and available by contract or on a volunteer basis</a:t>
            </a:r>
          </a:p>
        </p:txBody>
      </p:sp>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14</a:t>
            </a:fld>
            <a:endParaRPr lang="en-US">
              <a:solidFill>
                <a:prstClr val="white">
                  <a:tint val="75000"/>
                </a:prstClr>
              </a:solidFill>
            </a:endParaRPr>
          </a:p>
        </p:txBody>
      </p:sp>
      <p:cxnSp>
        <p:nvCxnSpPr>
          <p:cNvPr id="8" name="Straight Connector 7"/>
          <p:cNvCxnSpPr/>
          <p:nvPr/>
        </p:nvCxnSpPr>
        <p:spPr>
          <a:xfrm flipV="1">
            <a:off x="1082243" y="1534968"/>
            <a:ext cx="10012477" cy="15657"/>
          </a:xfrm>
          <a:prstGeom prst="line">
            <a:avLst/>
          </a:prstGeom>
        </p:spPr>
        <p:style>
          <a:lnRef idx="3">
            <a:schemeClr val="dk1"/>
          </a:lnRef>
          <a:fillRef idx="0">
            <a:schemeClr val="dk1"/>
          </a:fillRef>
          <a:effectRef idx="2">
            <a:schemeClr val="dk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65193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431" y="320675"/>
            <a:ext cx="9739399"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Dental Health Care Personnel Safety</a:t>
            </a:r>
          </a:p>
        </p:txBody>
      </p:sp>
      <p:sp>
        <p:nvSpPr>
          <p:cNvPr id="7" name="Content Placeholder 6"/>
          <p:cNvSpPr>
            <a:spLocks noGrp="1"/>
          </p:cNvSpPr>
          <p:nvPr>
            <p:ph idx="1"/>
          </p:nvPr>
        </p:nvSpPr>
        <p:spPr>
          <a:xfrm>
            <a:off x="1336431" y="1750382"/>
            <a:ext cx="6707189" cy="4351338"/>
          </a:xfrm>
        </p:spPr>
        <p:txBody>
          <a:bodyPr>
            <a:normAutofit/>
          </a:bodyPr>
          <a:lstStyle/>
          <a:p>
            <a:pPr marL="0" indent="0">
              <a:lnSpc>
                <a:spcPct val="100000"/>
              </a:lnSpc>
              <a:buNone/>
            </a:pPr>
            <a:r>
              <a:rPr lang="en-US" sz="2400" dirty="0">
                <a:latin typeface="Book Antiqua" panose="02040602050305030304" pitchFamily="18" charset="0"/>
              </a:rPr>
              <a:t>Clear, written policies &amp; procedures and education of DHCP</a:t>
            </a:r>
          </a:p>
          <a:p>
            <a:pPr marL="0" indent="0">
              <a:lnSpc>
                <a:spcPct val="100000"/>
              </a:lnSpc>
              <a:buNone/>
            </a:pPr>
            <a:endParaRPr lang="en-US" sz="2400" dirty="0">
              <a:latin typeface="Book Antiqua" panose="02040602050305030304" pitchFamily="18" charset="0"/>
            </a:endParaRPr>
          </a:p>
          <a:p>
            <a:pPr marL="0" indent="0">
              <a:lnSpc>
                <a:spcPct val="100000"/>
              </a:lnSpc>
              <a:buNone/>
            </a:pPr>
            <a:r>
              <a:rPr lang="en-US" sz="2400" dirty="0">
                <a:latin typeface="Book Antiqua" panose="02040602050305030304" pitchFamily="18" charset="0"/>
              </a:rPr>
              <a:t>Referral &amp; access to clinical care by a qualified health care professional to ensure prompt and appropriate medical services</a:t>
            </a:r>
          </a:p>
          <a:p>
            <a:pPr marL="0" indent="0">
              <a:lnSpc>
                <a:spcPct val="100000"/>
              </a:lnSpc>
              <a:buNone/>
            </a:pPr>
            <a:endParaRPr lang="en-US" sz="2400" dirty="0">
              <a:latin typeface="Book Antiqua" panose="02040602050305030304" pitchFamily="18" charset="0"/>
            </a:endParaRPr>
          </a:p>
          <a:p>
            <a:pPr marL="0" indent="0">
              <a:lnSpc>
                <a:spcPct val="100000"/>
              </a:lnSpc>
              <a:buNone/>
            </a:pPr>
            <a:r>
              <a:rPr lang="en-US" sz="2400" dirty="0">
                <a:latin typeface="Book Antiqua" panose="02040602050305030304" pitchFamily="18" charset="0"/>
              </a:rPr>
              <a:t>Well defined policies concerning personnel that may have transmissible conditions including work exclusion polices</a:t>
            </a:r>
          </a:p>
          <a:p>
            <a:endParaRPr lang="en-US" dirty="0"/>
          </a:p>
        </p:txBody>
      </p:sp>
      <p:pic>
        <p:nvPicPr>
          <p:cNvPr id="9" name="Picture 8"/>
          <p:cNvPicPr>
            <a:picLocks noChangeAspect="1"/>
          </p:cNvPicPr>
          <p:nvPr/>
        </p:nvPicPr>
        <p:blipFill>
          <a:blip r:embed="rId3" cstate="print"/>
          <a:stretch>
            <a:fillRect/>
          </a:stretch>
        </p:blipFill>
        <p:spPr>
          <a:xfrm>
            <a:off x="8435660" y="1761673"/>
            <a:ext cx="2640170" cy="4328755"/>
          </a:xfrm>
          <a:prstGeom prst="rect">
            <a:avLst/>
          </a:prstGeom>
        </p:spPr>
      </p:pic>
      <p:sp>
        <p:nvSpPr>
          <p:cNvPr id="3" name="Slide Number Placeholder 2"/>
          <p:cNvSpPr>
            <a:spLocks noGrp="1"/>
          </p:cNvSpPr>
          <p:nvPr>
            <p:ph type="sldNum" sz="quarter" idx="12"/>
          </p:nvPr>
        </p:nvSpPr>
        <p:spPr/>
        <p:txBody>
          <a:bodyPr/>
          <a:lstStyle/>
          <a:p>
            <a:fld id="{57F7FA02-C91E-47BE-977C-05F166ABEA3A}" type="slidenum">
              <a:rPr lang="en-US" smtClean="0"/>
              <a:pPr/>
              <a:t>15</a:t>
            </a:fld>
            <a:endParaRPr lang="en-US"/>
          </a:p>
        </p:txBody>
      </p:sp>
      <p:cxnSp>
        <p:nvCxnSpPr>
          <p:cNvPr id="5" name="Straight Connector 4"/>
          <p:cNvCxnSpPr/>
          <p:nvPr/>
        </p:nvCxnSpPr>
        <p:spPr>
          <a:xfrm>
            <a:off x="1223889" y="1507149"/>
            <a:ext cx="9851941" cy="1611"/>
          </a:xfrm>
          <a:prstGeom prst="line">
            <a:avLst/>
          </a:prstGeom>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107443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982" y="709968"/>
            <a:ext cx="6996544" cy="754355"/>
          </a:xfrm>
        </p:spPr>
        <p:txBody>
          <a:bodyPr>
            <a:normAutofit fontScale="90000"/>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CDC Work Restrictions </a:t>
            </a:r>
            <a:br>
              <a:rPr lang="en-US" sz="4000" b="1" dirty="0"/>
            </a:br>
            <a:endParaRPr lang="en-US" sz="2400" dirty="0"/>
          </a:p>
        </p:txBody>
      </p:sp>
      <p:sp>
        <p:nvSpPr>
          <p:cNvPr id="8" name="Content Placeholder 7"/>
          <p:cNvSpPr>
            <a:spLocks noGrp="1"/>
          </p:cNvSpPr>
          <p:nvPr>
            <p:ph sz="half" idx="2"/>
          </p:nvPr>
        </p:nvSpPr>
        <p:spPr>
          <a:xfrm>
            <a:off x="3906982" y="2007751"/>
            <a:ext cx="3020290" cy="4019562"/>
          </a:xfrm>
        </p:spPr>
        <p:txBody>
          <a:bodyPr>
            <a:normAutofit/>
          </a:bodyPr>
          <a:lstStyle/>
          <a:p>
            <a:pPr marL="0" indent="0" algn="r">
              <a:spcBef>
                <a:spcPts val="1200"/>
              </a:spcBef>
              <a:buNone/>
            </a:pPr>
            <a:r>
              <a:rPr lang="en-US" sz="2400" dirty="0">
                <a:latin typeface="Book Antiqua" panose="02040602050305030304" pitchFamily="18" charset="0"/>
              </a:rPr>
              <a:t> Respiratory Virus</a:t>
            </a:r>
          </a:p>
          <a:p>
            <a:pPr marL="0" indent="0" algn="r">
              <a:spcBef>
                <a:spcPts val="1200"/>
              </a:spcBef>
              <a:buNone/>
            </a:pPr>
            <a:r>
              <a:rPr lang="en-US" sz="2400" dirty="0">
                <a:latin typeface="Book Antiqua" panose="02040602050305030304" pitchFamily="18" charset="0"/>
              </a:rPr>
              <a:t>Conjunctivitis</a:t>
            </a:r>
          </a:p>
          <a:p>
            <a:pPr marL="0" indent="0" algn="r">
              <a:spcBef>
                <a:spcPts val="1200"/>
              </a:spcBef>
              <a:buNone/>
            </a:pPr>
            <a:r>
              <a:rPr lang="en-US" sz="2400" dirty="0">
                <a:latin typeface="Book Antiqua" panose="02040602050305030304" pitchFamily="18" charset="0"/>
              </a:rPr>
              <a:t>Diarrhea </a:t>
            </a:r>
          </a:p>
          <a:p>
            <a:pPr marL="0" indent="0" algn="r">
              <a:spcBef>
                <a:spcPts val="1200"/>
              </a:spcBef>
              <a:buNone/>
            </a:pPr>
            <a:r>
              <a:rPr lang="en-US" sz="2400" dirty="0">
                <a:latin typeface="Book Antiqua" panose="02040602050305030304" pitchFamily="18" charset="0"/>
              </a:rPr>
              <a:t>Measles</a:t>
            </a:r>
          </a:p>
          <a:p>
            <a:pPr marL="0" indent="0" algn="r">
              <a:spcBef>
                <a:spcPts val="1200"/>
              </a:spcBef>
              <a:buNone/>
            </a:pPr>
            <a:r>
              <a:rPr lang="en-US" sz="2400" dirty="0">
                <a:latin typeface="Book Antiqua" panose="02040602050305030304" pitchFamily="18" charset="0"/>
              </a:rPr>
              <a:t>Pertussis</a:t>
            </a:r>
          </a:p>
          <a:p>
            <a:pPr marL="0" indent="0" algn="r">
              <a:spcBef>
                <a:spcPts val="1200"/>
              </a:spcBef>
              <a:buNone/>
            </a:pPr>
            <a:r>
              <a:rPr lang="en-US" sz="2400" dirty="0">
                <a:latin typeface="Book Antiqua" panose="02040602050305030304" pitchFamily="18" charset="0"/>
              </a:rPr>
              <a:t>Strep Group A</a:t>
            </a:r>
          </a:p>
          <a:p>
            <a:pPr marL="0" indent="0" algn="r">
              <a:spcBef>
                <a:spcPts val="1200"/>
              </a:spcBef>
              <a:buNone/>
            </a:pPr>
            <a:r>
              <a:rPr lang="en-US" sz="2400" dirty="0">
                <a:latin typeface="Book Antiqua" panose="02040602050305030304" pitchFamily="18" charset="0"/>
              </a:rPr>
              <a:t>Varicella</a:t>
            </a:r>
          </a:p>
          <a:p>
            <a:pPr marL="0" indent="0" algn="r">
              <a:spcBef>
                <a:spcPts val="1200"/>
              </a:spcBef>
              <a:buNone/>
            </a:pPr>
            <a:r>
              <a:rPr lang="en-US" sz="2400" dirty="0">
                <a:latin typeface="Book Antiqua" panose="02040602050305030304" pitchFamily="18" charset="0"/>
              </a:rPr>
              <a:t>Shingles/Zoster</a:t>
            </a:r>
          </a:p>
        </p:txBody>
      </p:sp>
      <p:sp>
        <p:nvSpPr>
          <p:cNvPr id="10" name="Content Placeholder 9"/>
          <p:cNvSpPr>
            <a:spLocks noGrp="1"/>
          </p:cNvSpPr>
          <p:nvPr>
            <p:ph sz="quarter" idx="4"/>
          </p:nvPr>
        </p:nvSpPr>
        <p:spPr>
          <a:xfrm>
            <a:off x="7162799" y="2007751"/>
            <a:ext cx="3740727" cy="3987155"/>
          </a:xfrm>
        </p:spPr>
        <p:txBody>
          <a:bodyPr>
            <a:normAutofit/>
          </a:bodyPr>
          <a:lstStyle/>
          <a:p>
            <a:pPr marL="0" indent="0">
              <a:spcBef>
                <a:spcPts val="1200"/>
              </a:spcBef>
              <a:buNone/>
            </a:pPr>
            <a:r>
              <a:rPr lang="en-US" sz="2400" dirty="0">
                <a:latin typeface="Book Antiqua" panose="02040602050305030304" pitchFamily="18" charset="0"/>
              </a:rPr>
              <a:t>Until symptoms stop</a:t>
            </a:r>
          </a:p>
          <a:p>
            <a:pPr marL="0" indent="0">
              <a:spcBef>
                <a:spcPts val="1200"/>
              </a:spcBef>
              <a:buNone/>
            </a:pPr>
            <a:r>
              <a:rPr lang="en-US" sz="2400" dirty="0">
                <a:latin typeface="Book Antiqua" panose="02040602050305030304" pitchFamily="18" charset="0"/>
              </a:rPr>
              <a:t>Until no discharge</a:t>
            </a:r>
          </a:p>
          <a:p>
            <a:pPr marL="0" indent="0">
              <a:spcBef>
                <a:spcPts val="1200"/>
              </a:spcBef>
              <a:buNone/>
            </a:pPr>
            <a:r>
              <a:rPr lang="en-US" sz="2400" dirty="0">
                <a:latin typeface="Book Antiqua" panose="02040602050305030304" pitchFamily="18" charset="0"/>
              </a:rPr>
              <a:t>Until symptoms stop</a:t>
            </a:r>
          </a:p>
          <a:p>
            <a:pPr marL="0" indent="0">
              <a:spcBef>
                <a:spcPts val="1200"/>
              </a:spcBef>
              <a:buNone/>
            </a:pPr>
            <a:r>
              <a:rPr lang="en-US" sz="2400" dirty="0">
                <a:latin typeface="Book Antiqua" panose="02040602050305030304" pitchFamily="18" charset="0"/>
              </a:rPr>
              <a:t>About one week</a:t>
            </a:r>
          </a:p>
          <a:p>
            <a:pPr marL="0" indent="0">
              <a:spcBef>
                <a:spcPts val="1200"/>
              </a:spcBef>
              <a:buNone/>
            </a:pPr>
            <a:r>
              <a:rPr lang="en-US" sz="2400" dirty="0">
                <a:latin typeface="Book Antiqua" panose="02040602050305030304" pitchFamily="18" charset="0"/>
              </a:rPr>
              <a:t>5 days after antibiotics</a:t>
            </a:r>
          </a:p>
          <a:p>
            <a:pPr marL="0" indent="0">
              <a:spcBef>
                <a:spcPts val="1200"/>
              </a:spcBef>
              <a:buNone/>
            </a:pPr>
            <a:r>
              <a:rPr lang="en-US" sz="2400" dirty="0">
                <a:latin typeface="Book Antiqua" panose="02040602050305030304" pitchFamily="18" charset="0"/>
              </a:rPr>
              <a:t>24 hrs. after antibiotics</a:t>
            </a:r>
          </a:p>
          <a:p>
            <a:pPr marL="0" indent="0">
              <a:spcBef>
                <a:spcPts val="1200"/>
              </a:spcBef>
              <a:buNone/>
            </a:pPr>
            <a:r>
              <a:rPr lang="en-US" sz="2400" dirty="0">
                <a:latin typeface="Book Antiqua" panose="02040602050305030304" pitchFamily="18" charset="0"/>
              </a:rPr>
              <a:t>Until lesions crust</a:t>
            </a:r>
          </a:p>
          <a:p>
            <a:pPr marL="0" indent="0">
              <a:spcBef>
                <a:spcPts val="1200"/>
              </a:spcBef>
              <a:buNone/>
            </a:pPr>
            <a:r>
              <a:rPr lang="en-US" sz="2400" dirty="0">
                <a:latin typeface="Book Antiqua" panose="02040602050305030304" pitchFamily="18" charset="0"/>
              </a:rPr>
              <a:t>Cover lesions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3121" t="88" r="24144" b="611"/>
          <a:stretch/>
        </p:blipFill>
        <p:spPr>
          <a:xfrm>
            <a:off x="1090344" y="1861606"/>
            <a:ext cx="2816638" cy="4133300"/>
          </a:xfrm>
          <a:prstGeom prst="rect">
            <a:avLst/>
          </a:prstGeom>
        </p:spPr>
      </p:pic>
      <p:sp>
        <p:nvSpPr>
          <p:cNvPr id="3" name="TextBox 2"/>
          <p:cNvSpPr txBox="1"/>
          <p:nvPr/>
        </p:nvSpPr>
        <p:spPr>
          <a:xfrm>
            <a:off x="3541690" y="5936017"/>
            <a:ext cx="6516711" cy="369332"/>
          </a:xfrm>
          <a:prstGeom prst="rect">
            <a:avLst/>
          </a:prstGeom>
          <a:noFill/>
        </p:spPr>
        <p:txBody>
          <a:bodyPr wrap="square" rtlCol="0">
            <a:spAutoFit/>
          </a:bodyPr>
          <a:lstStyle/>
          <a:p>
            <a:pPr algn="ctr"/>
            <a:r>
              <a:rPr lang="en-US" dirty="0">
                <a:solidFill>
                  <a:schemeClr val="bg1"/>
                </a:solidFill>
              </a:rPr>
              <a:t>       </a:t>
            </a:r>
            <a:r>
              <a:rPr lang="en-US" dirty="0">
                <a:solidFill>
                  <a:schemeClr val="bg1"/>
                </a:solidFill>
                <a:latin typeface="Book Antiqua" panose="02040602050305030304" pitchFamily="18" charset="0"/>
              </a:rPr>
              <a:t>www.cdc.gov/hicpac/pdf/InfectControl98.pdf</a:t>
            </a:r>
          </a:p>
        </p:txBody>
      </p:sp>
      <p:sp>
        <p:nvSpPr>
          <p:cNvPr id="4" name="Slide Number Placeholder 3"/>
          <p:cNvSpPr>
            <a:spLocks noGrp="1"/>
          </p:cNvSpPr>
          <p:nvPr>
            <p:ph type="sldNum" sz="quarter" idx="12"/>
          </p:nvPr>
        </p:nvSpPr>
        <p:spPr/>
        <p:txBody>
          <a:bodyPr/>
          <a:lstStyle/>
          <a:p>
            <a:fld id="{57F7FA02-C91E-47BE-977C-05F166ABEA3A}" type="slidenum">
              <a:rPr lang="en-US" smtClean="0"/>
              <a:pPr/>
              <a:t>16</a:t>
            </a:fld>
            <a:endParaRPr lang="en-US"/>
          </a:p>
        </p:txBody>
      </p:sp>
      <p:cxnSp>
        <p:nvCxnSpPr>
          <p:cNvPr id="6" name="Straight Connector 5"/>
          <p:cNvCxnSpPr/>
          <p:nvPr/>
        </p:nvCxnSpPr>
        <p:spPr>
          <a:xfrm>
            <a:off x="1090344" y="1570984"/>
            <a:ext cx="9813182" cy="99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80231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51" y="457199"/>
            <a:ext cx="9963614" cy="817382"/>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CDC Vaccine Recommendations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86929" y="1736771"/>
            <a:ext cx="2725935" cy="3517681"/>
          </a:xfrm>
        </p:spPr>
      </p:pic>
      <p:sp>
        <p:nvSpPr>
          <p:cNvPr id="4" name="Text Placeholder 3"/>
          <p:cNvSpPr>
            <a:spLocks noGrp="1"/>
          </p:cNvSpPr>
          <p:nvPr>
            <p:ph type="body" sz="half" idx="2"/>
          </p:nvPr>
        </p:nvSpPr>
        <p:spPr>
          <a:xfrm>
            <a:off x="1249250" y="1599881"/>
            <a:ext cx="7361351" cy="4756469"/>
          </a:xfrm>
        </p:spPr>
        <p:txBody>
          <a:bodyPr>
            <a:noAutofit/>
          </a:bodyPr>
          <a:lstStyle/>
          <a:p>
            <a:pPr>
              <a:lnSpc>
                <a:spcPct val="100000"/>
              </a:lnSpc>
              <a:spcAft>
                <a:spcPts val="600"/>
              </a:spcAft>
            </a:pPr>
            <a:r>
              <a:rPr lang="en-US" sz="2400" dirty="0">
                <a:latin typeface="Book Antiqua" panose="02040602050305030304" pitchFamily="18" charset="0"/>
              </a:rPr>
              <a:t>A written policy for immunizations, evaluation     and follow up -</a:t>
            </a:r>
          </a:p>
          <a:p>
            <a:pPr marL="1371600" lvl="2" indent="-457200">
              <a:lnSpc>
                <a:spcPct val="100000"/>
              </a:lnSpc>
              <a:buFont typeface="+mj-lt"/>
              <a:buAutoNum type="arabicPeriod"/>
            </a:pPr>
            <a:r>
              <a:rPr lang="en-US" sz="2000" dirty="0">
                <a:latin typeface="Book Antiqua" panose="02040602050305030304" pitchFamily="18" charset="0"/>
              </a:rPr>
              <a:t>Hepatitis B</a:t>
            </a:r>
          </a:p>
          <a:p>
            <a:pPr marL="1371600" lvl="2" indent="-457200">
              <a:lnSpc>
                <a:spcPct val="100000"/>
              </a:lnSpc>
              <a:buFont typeface="+mj-lt"/>
              <a:buAutoNum type="arabicPeriod"/>
            </a:pPr>
            <a:r>
              <a:rPr lang="en-US" sz="2000" dirty="0">
                <a:latin typeface="Book Antiqua" panose="02040602050305030304" pitchFamily="18" charset="0"/>
              </a:rPr>
              <a:t>MMR – Measles, Mumps &amp; Rubella</a:t>
            </a:r>
          </a:p>
          <a:p>
            <a:pPr marL="1371600" lvl="2" indent="-457200">
              <a:lnSpc>
                <a:spcPct val="100000"/>
              </a:lnSpc>
              <a:buFont typeface="+mj-lt"/>
              <a:buAutoNum type="arabicPeriod"/>
            </a:pPr>
            <a:r>
              <a:rPr lang="en-US" sz="2000" dirty="0">
                <a:latin typeface="Book Antiqua" panose="02040602050305030304" pitchFamily="18" charset="0"/>
              </a:rPr>
              <a:t>Influenza</a:t>
            </a:r>
          </a:p>
          <a:p>
            <a:pPr marL="1371600" lvl="2" indent="-457200">
              <a:lnSpc>
                <a:spcPct val="100000"/>
              </a:lnSpc>
              <a:buFont typeface="+mj-lt"/>
              <a:buAutoNum type="arabicPeriod"/>
            </a:pPr>
            <a:r>
              <a:rPr lang="en-US" sz="2000" dirty="0">
                <a:latin typeface="Book Antiqua" panose="02040602050305030304" pitchFamily="18" charset="0"/>
              </a:rPr>
              <a:t>Tdap – diphtheria, tetanus &amp; pertussis</a:t>
            </a:r>
          </a:p>
          <a:p>
            <a:pPr marL="1371600" lvl="2" indent="-457200">
              <a:lnSpc>
                <a:spcPct val="100000"/>
              </a:lnSpc>
              <a:buFont typeface="+mj-lt"/>
              <a:buAutoNum type="arabicPeriod"/>
            </a:pPr>
            <a:r>
              <a:rPr lang="en-US" sz="2000" dirty="0">
                <a:latin typeface="Book Antiqua" panose="02040602050305030304" pitchFamily="18" charset="0"/>
              </a:rPr>
              <a:t>Varicella – chickenpox</a:t>
            </a:r>
          </a:p>
          <a:p>
            <a:pPr marL="1371600" lvl="2" indent="-457200">
              <a:lnSpc>
                <a:spcPct val="100000"/>
              </a:lnSpc>
              <a:buFont typeface="+mj-lt"/>
              <a:buAutoNum type="arabicPeriod"/>
            </a:pPr>
            <a:r>
              <a:rPr lang="en-US" sz="2000" dirty="0">
                <a:latin typeface="Book Antiqua" panose="02040602050305030304" pitchFamily="18" charset="0"/>
              </a:rPr>
              <a:t>Flu </a:t>
            </a:r>
          </a:p>
          <a:p>
            <a:pPr marL="1371600" lvl="2" indent="-457200">
              <a:lnSpc>
                <a:spcPct val="100000"/>
              </a:lnSpc>
              <a:buFont typeface="+mj-lt"/>
              <a:buAutoNum type="arabicPeriod"/>
            </a:pPr>
            <a:r>
              <a:rPr lang="en-US" sz="2000" dirty="0">
                <a:latin typeface="Book Antiqua" panose="02040602050305030304" pitchFamily="18" charset="0"/>
              </a:rPr>
              <a:t>Tb screen upon job hire</a:t>
            </a:r>
          </a:p>
          <a:p>
            <a:pPr algn="ctr">
              <a:lnSpc>
                <a:spcPct val="100000"/>
              </a:lnSpc>
              <a:spcAft>
                <a:spcPts val="600"/>
              </a:spcAft>
            </a:pPr>
            <a:r>
              <a:rPr lang="en-US" sz="2000" dirty="0">
                <a:solidFill>
                  <a:schemeClr val="bg1"/>
                </a:solidFill>
                <a:latin typeface="Book Antiqua" panose="02040602050305030304" pitchFamily="18" charset="0"/>
              </a:rPr>
              <a:t>www.cdc.gov/vaccines/adults/rec-vac/hcw.html </a:t>
            </a:r>
            <a:r>
              <a:rPr lang="en-US" sz="2000" dirty="0">
                <a:solidFill>
                  <a:schemeClr val="bg1"/>
                </a:solidFill>
              </a:rPr>
              <a:t>       </a:t>
            </a:r>
          </a:p>
          <a:p>
            <a:pPr algn="ctr">
              <a:lnSpc>
                <a:spcPct val="100000"/>
              </a:lnSpc>
              <a:spcAft>
                <a:spcPts val="600"/>
              </a:spcAft>
            </a:pPr>
            <a:r>
              <a:rPr lang="en-US" sz="2000" dirty="0">
                <a:solidFill>
                  <a:schemeClr val="bg1"/>
                </a:solidFill>
                <a:latin typeface="Book Antiqua" panose="02040602050305030304" pitchFamily="18" charset="0"/>
              </a:rPr>
              <a:t>www.cdc.gov/mmwr/preview/mmwrhtml/rr6007a1.htm</a:t>
            </a:r>
          </a:p>
          <a:p>
            <a:pPr algn="ctr">
              <a:lnSpc>
                <a:spcPct val="100000"/>
              </a:lnSpc>
              <a:spcAft>
                <a:spcPts val="600"/>
              </a:spcAft>
            </a:pPr>
            <a:endParaRPr lang="en-US" sz="2000" dirty="0">
              <a:solidFill>
                <a:schemeClr val="bg1"/>
              </a:solidFill>
            </a:endParaRPr>
          </a:p>
          <a:p>
            <a:pPr algn="ctr">
              <a:lnSpc>
                <a:spcPct val="100000"/>
              </a:lnSpc>
              <a:spcAft>
                <a:spcPts val="600"/>
              </a:spcAft>
            </a:pPr>
            <a:endParaRPr lang="en-US" sz="2000" dirty="0">
              <a:solidFill>
                <a:schemeClr val="bg1"/>
              </a:solidFill>
            </a:endParaRPr>
          </a:p>
          <a:p>
            <a:pPr marL="1371600" lvl="2" indent="-457200">
              <a:lnSpc>
                <a:spcPct val="100000"/>
              </a:lnSpc>
              <a:spcAft>
                <a:spcPts val="600"/>
              </a:spcAft>
              <a:buFont typeface="+mj-lt"/>
              <a:buAutoNum type="arabicPeriod"/>
            </a:pPr>
            <a:endParaRPr lang="en-US" sz="2400" dirty="0"/>
          </a:p>
          <a:p>
            <a:pPr>
              <a:spcAft>
                <a:spcPts val="600"/>
              </a:spcAft>
            </a:pPr>
            <a:r>
              <a:rPr lang="en-US" sz="2800" dirty="0"/>
              <a:t> </a:t>
            </a:r>
          </a:p>
        </p:txBody>
      </p:sp>
      <p:sp>
        <p:nvSpPr>
          <p:cNvPr id="3" name="Slide Number Placeholder 2"/>
          <p:cNvSpPr>
            <a:spLocks noGrp="1"/>
          </p:cNvSpPr>
          <p:nvPr>
            <p:ph type="sldNum" sz="quarter" idx="12"/>
          </p:nvPr>
        </p:nvSpPr>
        <p:spPr/>
        <p:txBody>
          <a:bodyPr/>
          <a:lstStyle/>
          <a:p>
            <a:fld id="{57F7FA02-C91E-47BE-977C-05F166ABEA3A}" type="slidenum">
              <a:rPr lang="en-US" smtClean="0"/>
              <a:pPr/>
              <a:t>17</a:t>
            </a:fld>
            <a:endParaRPr lang="en-US"/>
          </a:p>
        </p:txBody>
      </p:sp>
      <p:cxnSp>
        <p:nvCxnSpPr>
          <p:cNvPr id="7" name="Straight Connector 6"/>
          <p:cNvCxnSpPr/>
          <p:nvPr/>
        </p:nvCxnSpPr>
        <p:spPr>
          <a:xfrm>
            <a:off x="1249250" y="1504203"/>
            <a:ext cx="9963614" cy="294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608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20837" y="265940"/>
            <a:ext cx="9564842" cy="1397982"/>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Hepatitis B Vaccine</a:t>
            </a:r>
          </a:p>
        </p:txBody>
      </p:sp>
      <p:sp>
        <p:nvSpPr>
          <p:cNvPr id="9" name="Content Placeholder 8"/>
          <p:cNvSpPr>
            <a:spLocks noGrp="1"/>
          </p:cNvSpPr>
          <p:nvPr>
            <p:ph idx="1"/>
          </p:nvPr>
        </p:nvSpPr>
        <p:spPr>
          <a:xfrm>
            <a:off x="1420837" y="1663922"/>
            <a:ext cx="9564842" cy="4327303"/>
          </a:xfrm>
        </p:spPr>
        <p:txBody>
          <a:bodyPr>
            <a:normAutofit fontScale="85000" lnSpcReduction="20000"/>
          </a:bodyPr>
          <a:lstStyle/>
          <a:p>
            <a:pPr marL="0" indent="0">
              <a:lnSpc>
                <a:spcPct val="120000"/>
              </a:lnSpc>
              <a:spcBef>
                <a:spcPts val="600"/>
              </a:spcBef>
              <a:spcAft>
                <a:spcPts val="600"/>
              </a:spcAft>
              <a:buNone/>
            </a:pPr>
            <a:r>
              <a:rPr lang="en-US" sz="3300" dirty="0">
                <a:latin typeface="Book Antiqua" panose="02040602050305030304" pitchFamily="18" charset="0"/>
              </a:rPr>
              <a:t>Made available by the employer </a:t>
            </a:r>
            <a:r>
              <a:rPr lang="en-US" sz="3600" dirty="0">
                <a:latin typeface="Book Antiqua" panose="02040602050305030304" pitchFamily="18" charset="0"/>
              </a:rPr>
              <a:t>:</a:t>
            </a:r>
          </a:p>
          <a:p>
            <a:pPr lvl="1">
              <a:lnSpc>
                <a:spcPct val="120000"/>
              </a:lnSpc>
              <a:spcAft>
                <a:spcPts val="600"/>
              </a:spcAft>
            </a:pPr>
            <a:r>
              <a:rPr lang="en-US" sz="2800" dirty="0">
                <a:latin typeface="Book Antiqua" panose="02040602050305030304" pitchFamily="18" charset="0"/>
              </a:rPr>
              <a:t>No cost to employees and at a reasonable time/place</a:t>
            </a:r>
          </a:p>
          <a:p>
            <a:pPr lvl="1">
              <a:lnSpc>
                <a:spcPct val="120000"/>
              </a:lnSpc>
              <a:spcAft>
                <a:spcPts val="1200"/>
              </a:spcAft>
            </a:pPr>
            <a:r>
              <a:rPr lang="en-US" sz="2800" dirty="0">
                <a:latin typeface="Book Antiqua" panose="02040602050305030304" pitchFamily="18" charset="0"/>
              </a:rPr>
              <a:t>Within 10 working days of initial assignment </a:t>
            </a:r>
          </a:p>
          <a:p>
            <a:pPr lvl="1">
              <a:lnSpc>
                <a:spcPct val="120000"/>
              </a:lnSpc>
              <a:spcAft>
                <a:spcPts val="1200"/>
              </a:spcAft>
            </a:pPr>
            <a:r>
              <a:rPr lang="en-US" sz="2800" dirty="0">
                <a:latin typeface="Book Antiqua" panose="02040602050305030304" pitchFamily="18" charset="0"/>
              </a:rPr>
              <a:t>Post screening 1-2 months after completion of 3 dose series to check protective level of surface antibody</a:t>
            </a:r>
          </a:p>
          <a:p>
            <a:pPr marL="0" indent="0">
              <a:lnSpc>
                <a:spcPct val="120000"/>
              </a:lnSpc>
              <a:spcAft>
                <a:spcPts val="600"/>
              </a:spcAft>
              <a:buNone/>
            </a:pPr>
            <a:r>
              <a:rPr lang="en-US" dirty="0">
                <a:latin typeface="Book Antiqua" panose="02040602050305030304" pitchFamily="18" charset="0"/>
              </a:rPr>
              <a:t>Exceptions:</a:t>
            </a:r>
          </a:p>
          <a:p>
            <a:pPr marL="457200" lvl="1" indent="0">
              <a:lnSpc>
                <a:spcPct val="120000"/>
              </a:lnSpc>
              <a:spcAft>
                <a:spcPts val="600"/>
              </a:spcAft>
              <a:buNone/>
            </a:pPr>
            <a:r>
              <a:rPr lang="en-US" sz="2800" dirty="0">
                <a:latin typeface="Book Antiqua" panose="02040602050305030304" pitchFamily="18" charset="0"/>
              </a:rPr>
              <a:t>Previously vaccinated or antibody testing reveals immunity</a:t>
            </a:r>
          </a:p>
          <a:p>
            <a:pPr marL="457200" lvl="1" indent="0">
              <a:lnSpc>
                <a:spcPct val="120000"/>
              </a:lnSpc>
              <a:spcAft>
                <a:spcPts val="600"/>
              </a:spcAft>
              <a:buNone/>
            </a:pPr>
            <a:r>
              <a:rPr lang="en-US" sz="2800" dirty="0">
                <a:latin typeface="Book Antiqua" panose="02040602050305030304" pitchFamily="18" charset="0"/>
              </a:rPr>
              <a:t>*Must have proof of series </a:t>
            </a:r>
            <a:r>
              <a:rPr lang="en-US" sz="2800" dirty="0">
                <a:solidFill>
                  <a:srgbClr val="FFFF00"/>
                </a:solidFill>
                <a:latin typeface="Book Antiqua" panose="02040602050305030304" pitchFamily="18" charset="0"/>
              </a:rPr>
              <a:t>or</a:t>
            </a:r>
            <a:r>
              <a:rPr lang="en-US" sz="2800" dirty="0">
                <a:latin typeface="Book Antiqua" panose="02040602050305030304" pitchFamily="18" charset="0"/>
              </a:rPr>
              <a:t> declination on file*</a:t>
            </a:r>
          </a:p>
          <a:p>
            <a:pPr marL="457200" lvl="1" indent="0">
              <a:lnSpc>
                <a:spcPct val="120000"/>
              </a:lnSpc>
              <a:spcAft>
                <a:spcPts val="600"/>
              </a:spcAft>
              <a:buNone/>
            </a:pPr>
            <a:endParaRPr lang="en-US" sz="3600" dirty="0">
              <a:latin typeface="Book Antiqua" panose="02040602050305030304" pitchFamily="18" charset="0"/>
            </a:endParaRPr>
          </a:p>
          <a:p>
            <a:endParaRPr lang="en-US" dirty="0"/>
          </a:p>
        </p:txBody>
      </p:sp>
      <p:sp>
        <p:nvSpPr>
          <p:cNvPr id="5" name="Slide Number Placeholder 4"/>
          <p:cNvSpPr>
            <a:spLocks noGrp="1"/>
          </p:cNvSpPr>
          <p:nvPr>
            <p:ph type="sldNum" sz="quarter" idx="12"/>
          </p:nvPr>
        </p:nvSpPr>
        <p:spPr/>
        <p:txBody>
          <a:bodyPr/>
          <a:lstStyle/>
          <a:p>
            <a:fld id="{57F7FA02-C91E-47BE-977C-05F166ABEA3A}" type="slidenum">
              <a:rPr lang="en-US" smtClean="0"/>
              <a:pPr/>
              <a:t>18</a:t>
            </a:fld>
            <a:endParaRPr lang="en-US"/>
          </a:p>
        </p:txBody>
      </p:sp>
      <p:cxnSp>
        <p:nvCxnSpPr>
          <p:cNvPr id="3" name="Straight Connector 2"/>
          <p:cNvCxnSpPr/>
          <p:nvPr/>
        </p:nvCxnSpPr>
        <p:spPr>
          <a:xfrm>
            <a:off x="1420837" y="1519311"/>
            <a:ext cx="9564842"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258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018888152"/>
              </p:ext>
            </p:extLst>
          </p:nvPr>
        </p:nvGraphicFramePr>
        <p:xfrm>
          <a:off x="1262129" y="1100517"/>
          <a:ext cx="9640333" cy="5398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225713" y="331076"/>
            <a:ext cx="9803357" cy="769441"/>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latin typeface="Bookman Old Style" panose="02050604050505020204" pitchFamily="18" charset="0"/>
              </a:rPr>
              <a:t>Bloodborne Diseases </a:t>
            </a:r>
          </a:p>
        </p:txBody>
      </p:sp>
      <p:sp>
        <p:nvSpPr>
          <p:cNvPr id="3" name="Slide Number Placeholder 2"/>
          <p:cNvSpPr>
            <a:spLocks noGrp="1"/>
          </p:cNvSpPr>
          <p:nvPr>
            <p:ph type="sldNum" sz="quarter" idx="12"/>
          </p:nvPr>
        </p:nvSpPr>
        <p:spPr/>
        <p:txBody>
          <a:bodyPr/>
          <a:lstStyle/>
          <a:p>
            <a:fld id="{57F7FA02-C91E-47BE-977C-05F166ABEA3A}" type="slidenum">
              <a:rPr lang="en-US" smtClean="0"/>
              <a:pPr/>
              <a:t>19</a:t>
            </a:fld>
            <a:endParaRPr lang="en-US"/>
          </a:p>
        </p:txBody>
      </p:sp>
    </p:spTree>
    <p:extLst>
      <p:ext uri="{BB962C8B-B14F-4D97-AF65-F5344CB8AC3E}">
        <p14:creationId xmlns:p14="http://schemas.microsoft.com/office/powerpoint/2010/main" val="4031011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442" y="804932"/>
            <a:ext cx="6322453" cy="1094702"/>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Disclaimer</a:t>
            </a:r>
          </a:p>
        </p:txBody>
      </p:sp>
      <p:sp>
        <p:nvSpPr>
          <p:cNvPr id="3" name="Content Placeholder 2"/>
          <p:cNvSpPr>
            <a:spLocks noGrp="1"/>
          </p:cNvSpPr>
          <p:nvPr>
            <p:ph idx="1"/>
          </p:nvPr>
        </p:nvSpPr>
        <p:spPr>
          <a:xfrm>
            <a:off x="812442" y="1899634"/>
            <a:ext cx="6322453" cy="3728435"/>
          </a:xfrm>
        </p:spPr>
        <p:txBody>
          <a:bodyPr>
            <a:normAutofit/>
          </a:bodyPr>
          <a:lstStyle/>
          <a:p>
            <a:pPr marL="0" indent="0">
              <a:lnSpc>
                <a:spcPct val="100000"/>
              </a:lnSpc>
              <a:spcAft>
                <a:spcPts val="1800"/>
              </a:spcAft>
              <a:buNone/>
            </a:pPr>
            <a:r>
              <a:rPr lang="en-US" sz="2400" dirty="0">
                <a:latin typeface="Book Antiqua" panose="02040602050305030304" pitchFamily="18" charset="0"/>
              </a:rPr>
              <a:t>Joyce A. Moore is the owner of Compass Dental Safety and an employee of Bristol Community College.</a:t>
            </a:r>
          </a:p>
          <a:p>
            <a:pPr marL="0" indent="0">
              <a:lnSpc>
                <a:spcPct val="100000"/>
              </a:lnSpc>
              <a:spcAft>
                <a:spcPts val="1800"/>
              </a:spcAft>
              <a:buNone/>
            </a:pPr>
            <a:r>
              <a:rPr lang="en-US" sz="2400" dirty="0">
                <a:latin typeface="Book Antiqua" panose="02040602050305030304" pitchFamily="18" charset="0"/>
              </a:rPr>
              <a:t>Neither I nor any of my immediate family have any financial relationships with commercial entities that may be relevant to this presentation.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807" b="4669"/>
          <a:stretch/>
        </p:blipFill>
        <p:spPr>
          <a:xfrm>
            <a:off x="7340957" y="1519705"/>
            <a:ext cx="3499060" cy="4108364"/>
          </a:xfrm>
          <a:prstGeom prst="rect">
            <a:avLst/>
          </a:prstGeom>
        </p:spPr>
      </p:pic>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2</a:t>
            </a:fld>
            <a:endParaRPr lang="en-US">
              <a:solidFill>
                <a:prstClr val="white">
                  <a:tint val="75000"/>
                </a:prstClr>
              </a:solidFill>
            </a:endParaRPr>
          </a:p>
        </p:txBody>
      </p:sp>
    </p:spTree>
    <p:extLst>
      <p:ext uri="{BB962C8B-B14F-4D97-AF65-F5344CB8AC3E}">
        <p14:creationId xmlns:p14="http://schemas.microsoft.com/office/powerpoint/2010/main" val="429422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737937"/>
            <a:ext cx="10149054" cy="1155032"/>
          </a:xfrm>
        </p:spPr>
        <p:txBody>
          <a:bodyPr>
            <a:normAutofit/>
          </a:bodyPr>
          <a:lstStyle/>
          <a:p>
            <a:pPr algn="ctr"/>
            <a:r>
              <a:rPr lang="en-US" sz="4400" dirty="0"/>
              <a:t> </a:t>
            </a:r>
          </a:p>
        </p:txBody>
      </p:sp>
      <p:sp>
        <p:nvSpPr>
          <p:cNvPr id="4" name="Text Placeholder 3"/>
          <p:cNvSpPr>
            <a:spLocks noGrp="1"/>
          </p:cNvSpPr>
          <p:nvPr>
            <p:ph type="body" sz="half" idx="2"/>
          </p:nvPr>
        </p:nvSpPr>
        <p:spPr>
          <a:xfrm>
            <a:off x="1903119" y="2305596"/>
            <a:ext cx="8022391" cy="3763509"/>
          </a:xfrm>
        </p:spPr>
        <p:txBody>
          <a:bodyPr>
            <a:normAutofit/>
          </a:bodyPr>
          <a:lstStyle/>
          <a:p>
            <a:pPr>
              <a:lnSpc>
                <a:spcPct val="100000"/>
              </a:lnSpc>
              <a:spcBef>
                <a:spcPts val="0"/>
              </a:spcBef>
              <a:spcAft>
                <a:spcPts val="3600"/>
              </a:spcAft>
            </a:pPr>
            <a:r>
              <a:rPr lang="en-US" sz="4000" dirty="0">
                <a:latin typeface="Book Antiqua" panose="02040602050305030304" pitchFamily="18" charset="0"/>
              </a:rPr>
              <a:t>30% </a:t>
            </a:r>
            <a:r>
              <a:rPr lang="en-US" sz="2400" dirty="0">
                <a:latin typeface="Book Antiqua" panose="02040602050305030304" pitchFamily="18" charset="0"/>
              </a:rPr>
              <a:t>=</a:t>
            </a:r>
            <a:r>
              <a:rPr lang="en-US" sz="4000" dirty="0">
                <a:latin typeface="Book Antiqua" panose="02040602050305030304" pitchFamily="18" charset="0"/>
              </a:rPr>
              <a:t> </a:t>
            </a:r>
            <a:r>
              <a:rPr lang="en-US" sz="2400" dirty="0">
                <a:latin typeface="Book Antiqua" panose="02040602050305030304" pitchFamily="18" charset="0"/>
              </a:rPr>
              <a:t>chance of contracting Hepatitis B if exposed and non immune. (Get vaccinated!!!)</a:t>
            </a:r>
          </a:p>
          <a:p>
            <a:pPr>
              <a:lnSpc>
                <a:spcPct val="100000"/>
              </a:lnSpc>
              <a:spcBef>
                <a:spcPts val="0"/>
              </a:spcBef>
              <a:spcAft>
                <a:spcPts val="3600"/>
              </a:spcAft>
            </a:pPr>
            <a:r>
              <a:rPr lang="en-US" sz="4000" dirty="0">
                <a:latin typeface="Book Antiqua" panose="02040602050305030304" pitchFamily="18" charset="0"/>
              </a:rPr>
              <a:t>1.8%</a:t>
            </a:r>
            <a:r>
              <a:rPr lang="en-US" sz="2400" dirty="0">
                <a:latin typeface="Book Antiqua" panose="02040602050305030304" pitchFamily="18" charset="0"/>
              </a:rPr>
              <a:t>=  risk of  HCV infection after a needlestick or sharps exposure to HCV-positive blood.</a:t>
            </a:r>
          </a:p>
          <a:p>
            <a:pPr>
              <a:lnSpc>
                <a:spcPct val="100000"/>
              </a:lnSpc>
              <a:spcBef>
                <a:spcPts val="0"/>
              </a:spcBef>
              <a:spcAft>
                <a:spcPts val="3600"/>
              </a:spcAft>
            </a:pPr>
            <a:r>
              <a:rPr lang="en-US" sz="4000" dirty="0"/>
              <a:t>.</a:t>
            </a:r>
            <a:r>
              <a:rPr lang="en-US" sz="4000" dirty="0">
                <a:latin typeface="Book Antiqua" panose="02040602050305030304" pitchFamily="18" charset="0"/>
              </a:rPr>
              <a:t>3 %</a:t>
            </a:r>
            <a:r>
              <a:rPr lang="en-US" sz="2400" dirty="0">
                <a:latin typeface="Book Antiqua" panose="02040602050305030304" pitchFamily="18" charset="0"/>
              </a:rPr>
              <a:t> = chance of infection if exposed to the HIV virus. </a:t>
            </a:r>
          </a:p>
        </p:txBody>
      </p:sp>
      <p:sp>
        <p:nvSpPr>
          <p:cNvPr id="5" name="Slide Number Placeholder 4"/>
          <p:cNvSpPr>
            <a:spLocks noGrp="1"/>
          </p:cNvSpPr>
          <p:nvPr>
            <p:ph type="sldNum" sz="quarter" idx="12"/>
          </p:nvPr>
        </p:nvSpPr>
        <p:spPr/>
        <p:txBody>
          <a:bodyPr/>
          <a:lstStyle/>
          <a:p>
            <a:fld id="{57F7FA02-C91E-47BE-977C-05F166ABEA3A}" type="slidenum">
              <a:rPr lang="en-US" smtClean="0"/>
              <a:pPr/>
              <a:t>20</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668" y="325310"/>
            <a:ext cx="2627291" cy="1980286"/>
          </a:xfrm>
          <a:prstGeom prst="rect">
            <a:avLst/>
          </a:prstGeom>
        </p:spPr>
      </p:pic>
    </p:spTree>
    <p:extLst>
      <p:ext uri="{BB962C8B-B14F-4D97-AF65-F5344CB8AC3E}">
        <p14:creationId xmlns:p14="http://schemas.microsoft.com/office/powerpoint/2010/main" val="416997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1" y="326490"/>
            <a:ext cx="10422657"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Post-exposure Management</a:t>
            </a:r>
          </a:p>
        </p:txBody>
      </p:sp>
      <p:sp>
        <p:nvSpPr>
          <p:cNvPr id="6" name="Content Placeholder 5"/>
          <p:cNvSpPr>
            <a:spLocks noGrp="1"/>
          </p:cNvSpPr>
          <p:nvPr>
            <p:ph sz="quarter" idx="4"/>
          </p:nvPr>
        </p:nvSpPr>
        <p:spPr>
          <a:xfrm rot="10800000" flipV="1">
            <a:off x="4971244" y="1652053"/>
            <a:ext cx="6397343" cy="4441432"/>
          </a:xfrm>
        </p:spPr>
        <p:txBody>
          <a:bodyPr>
            <a:normAutofit lnSpcReduction="10000"/>
          </a:bodyPr>
          <a:lstStyle/>
          <a:p>
            <a:pPr marL="457200" indent="-457200">
              <a:lnSpc>
                <a:spcPct val="100000"/>
              </a:lnSpc>
              <a:spcAft>
                <a:spcPts val="600"/>
              </a:spcAft>
              <a:buFont typeface="+mj-lt"/>
              <a:buAutoNum type="arabicPeriod"/>
            </a:pPr>
            <a:r>
              <a:rPr lang="en-US" sz="2400" dirty="0">
                <a:latin typeface="Book Antiqua" panose="02040602050305030304" pitchFamily="18" charset="0"/>
              </a:rPr>
              <a:t>Wound management – soap &amp; water,       no bleach, flush mucous membranes</a:t>
            </a:r>
          </a:p>
          <a:p>
            <a:pPr marL="457200" indent="-457200">
              <a:lnSpc>
                <a:spcPct val="100000"/>
              </a:lnSpc>
              <a:spcAft>
                <a:spcPts val="600"/>
              </a:spcAft>
              <a:buFont typeface="+mj-lt"/>
              <a:buAutoNum type="arabicPeriod"/>
            </a:pPr>
            <a:r>
              <a:rPr lang="en-US" sz="2400" dirty="0">
                <a:latin typeface="Book Antiqua" panose="02040602050305030304" pitchFamily="18" charset="0"/>
              </a:rPr>
              <a:t>Immediate exposure reporting </a:t>
            </a:r>
          </a:p>
          <a:p>
            <a:pPr marL="457200" indent="-457200">
              <a:lnSpc>
                <a:spcPct val="100000"/>
              </a:lnSpc>
              <a:spcAft>
                <a:spcPts val="600"/>
              </a:spcAft>
              <a:buFont typeface="+mj-lt"/>
              <a:buAutoNum type="arabicPeriod"/>
            </a:pPr>
            <a:r>
              <a:rPr lang="en-US" sz="2400" dirty="0">
                <a:latin typeface="Book Antiqua" panose="02040602050305030304" pitchFamily="18" charset="0"/>
              </a:rPr>
              <a:t>Mandated, no negative consequences</a:t>
            </a:r>
          </a:p>
          <a:p>
            <a:pPr marL="457200" indent="-457200">
              <a:lnSpc>
                <a:spcPct val="100000"/>
              </a:lnSpc>
              <a:spcAft>
                <a:spcPts val="600"/>
              </a:spcAft>
              <a:buFont typeface="+mj-lt"/>
              <a:buAutoNum type="arabicPeriod"/>
            </a:pPr>
            <a:r>
              <a:rPr lang="en-US" sz="2400" dirty="0">
                <a:latin typeface="Book Antiqua" panose="02040602050305030304" pitchFamily="18" charset="0"/>
              </a:rPr>
              <a:t>Source patient testing                                   rapid HIV, Hep B &amp; C (can decline)</a:t>
            </a:r>
          </a:p>
          <a:p>
            <a:pPr marL="457200" indent="-457200">
              <a:lnSpc>
                <a:spcPct val="100000"/>
              </a:lnSpc>
              <a:spcAft>
                <a:spcPts val="600"/>
              </a:spcAft>
              <a:buFont typeface="+mj-lt"/>
              <a:buAutoNum type="arabicPeriod"/>
            </a:pPr>
            <a:r>
              <a:rPr lang="en-US" sz="2400" dirty="0">
                <a:latin typeface="Book Antiqua" panose="02040602050305030304" pitchFamily="18" charset="0"/>
              </a:rPr>
              <a:t>Employee baseline testing &amp; counseling  including post exposure testing </a:t>
            </a:r>
          </a:p>
          <a:p>
            <a:pPr marL="457200" indent="-457200">
              <a:lnSpc>
                <a:spcPct val="100000"/>
              </a:lnSpc>
              <a:spcAft>
                <a:spcPts val="600"/>
              </a:spcAft>
              <a:buFont typeface="+mj-lt"/>
              <a:buAutoNum type="arabicPeriod"/>
            </a:pPr>
            <a:r>
              <a:rPr lang="en-US" sz="2400" dirty="0">
                <a:latin typeface="Book Antiqua" panose="02040602050305030304" pitchFamily="18" charset="0"/>
              </a:rPr>
              <a:t>Accident report / Exposure log kept</a:t>
            </a:r>
          </a:p>
          <a:p>
            <a:pPr marL="457200" indent="-457200">
              <a:lnSpc>
                <a:spcPct val="100000"/>
              </a:lnSpc>
              <a:spcAft>
                <a:spcPts val="600"/>
              </a:spcAft>
              <a:buFont typeface="+mj-lt"/>
              <a:buAutoNum type="arabicPeriod"/>
            </a:pPr>
            <a:endParaRPr lang="en-US" sz="2400" dirty="0">
              <a:latin typeface="Book Antiqua" panose="02040602050305030304" pitchFamily="18"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070" r="3849"/>
          <a:stretch/>
        </p:blipFill>
        <p:spPr>
          <a:xfrm>
            <a:off x="945931" y="1417321"/>
            <a:ext cx="3914754" cy="4357750"/>
          </a:xfrm>
          <a:prstGeom prst="rect">
            <a:avLst/>
          </a:prstGeom>
        </p:spPr>
      </p:pic>
      <p:sp>
        <p:nvSpPr>
          <p:cNvPr id="3" name="Slide Number Placeholder 2"/>
          <p:cNvSpPr>
            <a:spLocks noGrp="1"/>
          </p:cNvSpPr>
          <p:nvPr>
            <p:ph type="sldNum" sz="quarter" idx="12"/>
          </p:nvPr>
        </p:nvSpPr>
        <p:spPr/>
        <p:txBody>
          <a:bodyPr/>
          <a:lstStyle/>
          <a:p>
            <a:fld id="{57F7FA02-C91E-47BE-977C-05F166ABEA3A}" type="slidenum">
              <a:rPr lang="en-US" smtClean="0"/>
              <a:pPr/>
              <a:t>21</a:t>
            </a:fld>
            <a:endParaRPr lang="en-US" dirty="0"/>
          </a:p>
        </p:txBody>
      </p:sp>
      <p:cxnSp>
        <p:nvCxnSpPr>
          <p:cNvPr id="5" name="Straight Connector 4"/>
          <p:cNvCxnSpPr/>
          <p:nvPr/>
        </p:nvCxnSpPr>
        <p:spPr>
          <a:xfrm flipV="1">
            <a:off x="945931" y="1371600"/>
            <a:ext cx="10422656" cy="457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83945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242" y="365125"/>
            <a:ext cx="10271557"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Program Evaluation </a:t>
            </a:r>
          </a:p>
        </p:txBody>
      </p:sp>
      <p:sp>
        <p:nvSpPr>
          <p:cNvPr id="8" name="Content Placeholder 7"/>
          <p:cNvSpPr>
            <a:spLocks noGrp="1"/>
          </p:cNvSpPr>
          <p:nvPr>
            <p:ph idx="1"/>
          </p:nvPr>
        </p:nvSpPr>
        <p:spPr>
          <a:xfrm>
            <a:off x="1082244" y="1757820"/>
            <a:ext cx="4868390" cy="4348163"/>
          </a:xfrm>
        </p:spPr>
        <p:txBody>
          <a:bodyPr>
            <a:normAutofit/>
          </a:bodyPr>
          <a:lstStyle/>
          <a:p>
            <a:pPr marL="0" indent="0">
              <a:lnSpc>
                <a:spcPct val="110000"/>
              </a:lnSpc>
              <a:buNone/>
            </a:pPr>
            <a:r>
              <a:rPr lang="en-US" sz="2400" dirty="0">
                <a:latin typeface="Book Antiqua" panose="02040602050305030304" pitchFamily="18" charset="0"/>
              </a:rPr>
              <a:t>IP program success depends on -</a:t>
            </a:r>
          </a:p>
          <a:p>
            <a:pPr>
              <a:lnSpc>
                <a:spcPct val="110000"/>
              </a:lnSpc>
            </a:pPr>
            <a:r>
              <a:rPr lang="en-US" sz="2200" dirty="0">
                <a:latin typeface="Book Antiqua" panose="02040602050305030304" pitchFamily="18" charset="0"/>
              </a:rPr>
              <a:t>Routine program evaluation, including evaluation of DHCP adherence to IP practices </a:t>
            </a:r>
          </a:p>
          <a:p>
            <a:pPr>
              <a:lnSpc>
                <a:spcPct val="110000"/>
              </a:lnSpc>
            </a:pPr>
            <a:r>
              <a:rPr lang="en-US" sz="2200" dirty="0">
                <a:latin typeface="Book Antiqua" panose="02040602050305030304" pitchFamily="18" charset="0"/>
              </a:rPr>
              <a:t>Developing standard operating procedures</a:t>
            </a:r>
          </a:p>
          <a:p>
            <a:pPr>
              <a:lnSpc>
                <a:spcPct val="100000"/>
              </a:lnSpc>
            </a:pPr>
            <a:r>
              <a:rPr lang="en-US" sz="2200" dirty="0">
                <a:latin typeface="Book Antiqua" panose="02040602050305030304" pitchFamily="18" charset="0"/>
              </a:rPr>
              <a:t>Documenting adverse outcomes &amp; work related illnesses in DHCP</a:t>
            </a:r>
          </a:p>
          <a:p>
            <a:pPr>
              <a:lnSpc>
                <a:spcPct val="110000"/>
              </a:lnSpc>
            </a:pPr>
            <a:r>
              <a:rPr lang="en-US" sz="2200" dirty="0">
                <a:latin typeface="Book Antiqua" panose="02040602050305030304" pitchFamily="18" charset="0"/>
              </a:rPr>
              <a:t>Healthcare Acquired Infection patient monitoring </a:t>
            </a:r>
          </a:p>
          <a:p>
            <a:endParaRPr lang="en-US" dirty="0"/>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22</a:t>
            </a:fld>
            <a:endParaRPr lang="en-US">
              <a:solidFill>
                <a:prstClr val="white">
                  <a:tint val="75000"/>
                </a:prstClr>
              </a:solidFill>
            </a:endParaRPr>
          </a:p>
        </p:txBody>
      </p:sp>
      <p:cxnSp>
        <p:nvCxnSpPr>
          <p:cNvPr id="12" name="Straight Connector 11"/>
          <p:cNvCxnSpPr/>
          <p:nvPr/>
        </p:nvCxnSpPr>
        <p:spPr>
          <a:xfrm>
            <a:off x="1082243" y="1507149"/>
            <a:ext cx="10271557" cy="16633"/>
          </a:xfrm>
          <a:prstGeom prst="line">
            <a:avLst/>
          </a:prstGeom>
        </p:spPr>
        <p:style>
          <a:lnRef idx="3">
            <a:schemeClr val="dk1"/>
          </a:lnRef>
          <a:fillRef idx="0">
            <a:schemeClr val="dk1"/>
          </a:fillRef>
          <a:effectRef idx="2">
            <a:schemeClr val="dk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586" r="15936"/>
          <a:stretch/>
        </p:blipFill>
        <p:spPr>
          <a:xfrm>
            <a:off x="6133513" y="1757819"/>
            <a:ext cx="5120641" cy="43481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66578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5" r="12515" b="10007"/>
          <a:stretch/>
        </p:blipFill>
        <p:spPr>
          <a:xfrm rot="5400000">
            <a:off x="7175640" y="2044567"/>
            <a:ext cx="4271224" cy="3620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p:cNvSpPr>
            <a:spLocks noGrp="1"/>
          </p:cNvSpPr>
          <p:nvPr>
            <p:ph type="title"/>
          </p:nvPr>
        </p:nvSpPr>
        <p:spPr>
          <a:xfrm>
            <a:off x="1252306" y="340750"/>
            <a:ext cx="9869019" cy="1283371"/>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Standard Precautions</a:t>
            </a:r>
          </a:p>
        </p:txBody>
      </p:sp>
      <p:sp>
        <p:nvSpPr>
          <p:cNvPr id="5" name="Content Placeholder 4"/>
          <p:cNvSpPr>
            <a:spLocks noGrp="1"/>
          </p:cNvSpPr>
          <p:nvPr>
            <p:ph sz="half" idx="1"/>
          </p:nvPr>
        </p:nvSpPr>
        <p:spPr>
          <a:xfrm>
            <a:off x="1252307" y="1624121"/>
            <a:ext cx="5659937" cy="4366131"/>
          </a:xfrm>
        </p:spPr>
        <p:txBody>
          <a:bodyPr>
            <a:normAutofit fontScale="92500" lnSpcReduction="20000"/>
          </a:bodyPr>
          <a:lstStyle/>
          <a:p>
            <a:pPr marL="0" indent="0">
              <a:lnSpc>
                <a:spcPct val="150000"/>
              </a:lnSpc>
              <a:spcAft>
                <a:spcPts val="1200"/>
              </a:spcAft>
              <a:buNone/>
            </a:pPr>
            <a:r>
              <a:rPr lang="en-US" sz="2600" dirty="0">
                <a:solidFill>
                  <a:srgbClr val="FFFF00"/>
                </a:solidFill>
                <a:latin typeface="Book Antiqua" panose="02040602050305030304" pitchFamily="18" charset="0"/>
              </a:rPr>
              <a:t>Minimum</a:t>
            </a:r>
            <a:r>
              <a:rPr lang="en-US" sz="2600" dirty="0">
                <a:latin typeface="Book Antiqua" panose="02040602050305030304" pitchFamily="18" charset="0"/>
              </a:rPr>
              <a:t> IP practices that apply to all patients, regardless of health history</a:t>
            </a:r>
          </a:p>
          <a:p>
            <a:pPr marL="0" indent="0">
              <a:lnSpc>
                <a:spcPct val="150000"/>
              </a:lnSpc>
              <a:spcAft>
                <a:spcPts val="1200"/>
              </a:spcAft>
              <a:buNone/>
            </a:pPr>
            <a:r>
              <a:rPr lang="en-US" sz="2600" dirty="0">
                <a:latin typeface="Book Antiqua" panose="02040602050305030304" pitchFamily="18" charset="0"/>
              </a:rPr>
              <a:t>All body fluids are considered infectious except sweat </a:t>
            </a:r>
          </a:p>
          <a:p>
            <a:pPr marL="0" indent="0">
              <a:lnSpc>
                <a:spcPct val="150000"/>
              </a:lnSpc>
              <a:spcAft>
                <a:spcPts val="1200"/>
              </a:spcAft>
              <a:buNone/>
            </a:pPr>
            <a:r>
              <a:rPr lang="en-US" sz="2600" dirty="0">
                <a:latin typeface="Book Antiqua" panose="02040602050305030304" pitchFamily="18" charset="0"/>
              </a:rPr>
              <a:t>These practices protect DHCP and prevent DHCP from spreading infections among patients.</a:t>
            </a:r>
            <a:endParaRPr lang="en-US" sz="2600" dirty="0"/>
          </a:p>
          <a:p>
            <a:pPr marL="0" indent="0">
              <a:lnSpc>
                <a:spcPct val="120000"/>
              </a:lnSpc>
              <a:buNone/>
            </a:pPr>
            <a:endParaRPr lang="en-US" dirty="0"/>
          </a:p>
          <a:p>
            <a:pPr marL="0" indent="0">
              <a:buNone/>
            </a:pPr>
            <a:endParaRPr lang="en-US" dirty="0"/>
          </a:p>
        </p:txBody>
      </p:sp>
      <p:sp>
        <p:nvSpPr>
          <p:cNvPr id="2" name="Slide Number Placeholder 1"/>
          <p:cNvSpPr>
            <a:spLocks noGrp="1"/>
          </p:cNvSpPr>
          <p:nvPr>
            <p:ph type="sldNum" sz="quarter" idx="12"/>
          </p:nvPr>
        </p:nvSpPr>
        <p:spPr>
          <a:xfrm>
            <a:off x="8610600" y="6372392"/>
            <a:ext cx="2743200" cy="365125"/>
          </a:xfrm>
        </p:spPr>
        <p:txBody>
          <a:bodyPr/>
          <a:lstStyle/>
          <a:p>
            <a:fld id="{57F7FA02-C91E-47BE-977C-05F166ABEA3A}" type="slidenum">
              <a:rPr lang="en-US" smtClean="0"/>
              <a:pPr/>
              <a:t>23</a:t>
            </a:fld>
            <a:endParaRPr lang="en-US"/>
          </a:p>
        </p:txBody>
      </p:sp>
      <p:cxnSp>
        <p:nvCxnSpPr>
          <p:cNvPr id="7" name="Straight Connector 6"/>
          <p:cNvCxnSpPr/>
          <p:nvPr/>
        </p:nvCxnSpPr>
        <p:spPr>
          <a:xfrm flipV="1">
            <a:off x="1287320" y="1491650"/>
            <a:ext cx="9869019" cy="15499"/>
          </a:xfrm>
          <a:prstGeom prst="line">
            <a:avLst/>
          </a:prstGeom>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377225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462" y="519344"/>
            <a:ext cx="10233338" cy="1267998"/>
          </a:xfrm>
        </p:spPr>
        <p:txBody>
          <a:bodyPr>
            <a:normAutofit/>
          </a:bodyPr>
          <a:lstStyle/>
          <a:p>
            <a:pPr algn="ctr"/>
            <a:r>
              <a:rPr lang="en-US" sz="4400" dirty="0">
                <a:effectLst>
                  <a:outerShdw blurRad="38100" dist="38100" dir="2700000" algn="tl">
                    <a:srgbClr val="000000">
                      <a:alpha val="43137"/>
                    </a:srgbClr>
                  </a:outerShdw>
                </a:effectLst>
                <a:latin typeface="Bookman Old Style" panose="02050604050505020204" pitchFamily="18" charset="0"/>
              </a:rPr>
              <a:t>Elements of Standard Precautions</a:t>
            </a:r>
            <a:br>
              <a:rPr lang="en-US" sz="4000" dirty="0">
                <a:effectLst>
                  <a:outerShdw blurRad="38100" dist="38100" dir="2700000" algn="tl">
                    <a:srgbClr val="000000">
                      <a:alpha val="43137"/>
                    </a:srgbClr>
                  </a:outerShdw>
                </a:effectLst>
                <a:latin typeface="Bookman Old Style" panose="02050604050505020204" pitchFamily="18" charset="0"/>
              </a:rPr>
            </a:br>
            <a:endParaRPr lang="en-US" sz="4000" dirty="0">
              <a:effectLst>
                <a:outerShdw blurRad="38100" dist="38100" dir="2700000" algn="tl">
                  <a:srgbClr val="000000">
                    <a:alpha val="43137"/>
                  </a:srgbClr>
                </a:outerShdw>
              </a:effectLst>
              <a:latin typeface="Bookman Old Style" panose="02050604050505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62" y="1869825"/>
            <a:ext cx="4223374" cy="3996403"/>
          </a:xfrm>
          <a:prstGeom prst="rect">
            <a:avLst/>
          </a:prstGeom>
          <a:ln>
            <a:noFill/>
          </a:ln>
          <a:effectLst>
            <a:outerShdw blurRad="190500" algn="tl" rotWithShape="0">
              <a:srgbClr val="000000">
                <a:alpha val="70000"/>
              </a:srgbClr>
            </a:outerShdw>
          </a:effectLst>
        </p:spPr>
      </p:pic>
      <p:sp>
        <p:nvSpPr>
          <p:cNvPr id="5" name="TextBox 4"/>
          <p:cNvSpPr txBox="1"/>
          <p:nvPr/>
        </p:nvSpPr>
        <p:spPr>
          <a:xfrm>
            <a:off x="5444196" y="2067533"/>
            <a:ext cx="5909604" cy="3600986"/>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US" sz="2400" dirty="0">
                <a:latin typeface="Book Antiqua" panose="02040602050305030304" pitchFamily="18" charset="0"/>
              </a:rPr>
              <a:t>Hand Hygiene</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 Personal Protective Equipment</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Respiratory Hygiene/Cough Etiquette</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Sharps Safety </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Safe Injection Practices</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Sterilization/Disinfection </a:t>
            </a:r>
          </a:p>
          <a:p>
            <a:pPr marL="457200" indent="-457200">
              <a:spcAft>
                <a:spcPts val="1200"/>
              </a:spcAft>
              <a:buFont typeface="Wingdings" panose="05000000000000000000" pitchFamily="2" charset="2"/>
              <a:buChar char="ü"/>
            </a:pPr>
            <a:r>
              <a:rPr lang="en-US" sz="2400" dirty="0">
                <a:latin typeface="Book Antiqua" panose="02040602050305030304" pitchFamily="18" charset="0"/>
              </a:rPr>
              <a:t>Environmental IP &amp; IC</a:t>
            </a:r>
          </a:p>
        </p:txBody>
      </p:sp>
      <p:sp>
        <p:nvSpPr>
          <p:cNvPr id="3" name="Slide Number Placeholder 2"/>
          <p:cNvSpPr>
            <a:spLocks noGrp="1"/>
          </p:cNvSpPr>
          <p:nvPr>
            <p:ph type="sldNum" sz="quarter" idx="12"/>
          </p:nvPr>
        </p:nvSpPr>
        <p:spPr/>
        <p:txBody>
          <a:bodyPr/>
          <a:lstStyle/>
          <a:p>
            <a:fld id="{57F7FA02-C91E-47BE-977C-05F166ABEA3A}" type="slidenum">
              <a:rPr lang="en-US" smtClean="0"/>
              <a:pPr/>
              <a:t>24</a:t>
            </a:fld>
            <a:endParaRPr lang="en-US"/>
          </a:p>
        </p:txBody>
      </p:sp>
      <p:cxnSp>
        <p:nvCxnSpPr>
          <p:cNvPr id="7" name="Straight Connector 6"/>
          <p:cNvCxnSpPr/>
          <p:nvPr/>
        </p:nvCxnSpPr>
        <p:spPr>
          <a:xfrm>
            <a:off x="1120462" y="1507149"/>
            <a:ext cx="10233338" cy="1"/>
          </a:xfrm>
          <a:prstGeom prst="line">
            <a:avLst/>
          </a:prstGeom>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409042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1101" y="450166"/>
            <a:ext cx="5983932" cy="655039"/>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Hand Hygiene</a:t>
            </a:r>
          </a:p>
        </p:txBody>
      </p:sp>
      <p:pic>
        <p:nvPicPr>
          <p:cNvPr id="7" name="Picture Placeholder 6"/>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3833"/>
          <a:stretch/>
        </p:blipFill>
        <p:spPr>
          <a:xfrm>
            <a:off x="7070498" y="1012458"/>
            <a:ext cx="3749963" cy="5229049"/>
          </a:xfrm>
        </p:spPr>
      </p:pic>
      <p:sp>
        <p:nvSpPr>
          <p:cNvPr id="6" name="Text Placeholder 5"/>
          <p:cNvSpPr>
            <a:spLocks noGrp="1"/>
          </p:cNvSpPr>
          <p:nvPr>
            <p:ph type="body" sz="half" idx="2"/>
          </p:nvPr>
        </p:nvSpPr>
        <p:spPr>
          <a:xfrm>
            <a:off x="836024" y="1609859"/>
            <a:ext cx="6029009" cy="4746492"/>
          </a:xfrm>
        </p:spPr>
        <p:txBody>
          <a:bodyPr>
            <a:normAutofit fontScale="85000" lnSpcReduction="20000"/>
          </a:bodyPr>
          <a:lstStyle/>
          <a:p>
            <a:pPr>
              <a:spcBef>
                <a:spcPts val="600"/>
              </a:spcBef>
              <a:spcAft>
                <a:spcPts val="1800"/>
              </a:spcAft>
            </a:pPr>
            <a:r>
              <a:rPr lang="en-US" sz="2800" dirty="0">
                <a:latin typeface="Book Antiqua" panose="02040602050305030304" pitchFamily="18" charset="0"/>
              </a:rPr>
              <a:t>#1 way </a:t>
            </a:r>
            <a:r>
              <a:rPr lang="en-US" sz="2800" dirty="0">
                <a:latin typeface="Wingdings 3" panose="05040102010807070707" pitchFamily="18" charset="2"/>
              </a:rPr>
              <a:t>i</a:t>
            </a:r>
            <a:r>
              <a:rPr lang="en-US" sz="2800" dirty="0"/>
              <a:t> </a:t>
            </a:r>
            <a:r>
              <a:rPr lang="en-US" sz="2800" dirty="0">
                <a:latin typeface="Book Antiqua" panose="02040602050305030304" pitchFamily="18" charset="0"/>
              </a:rPr>
              <a:t>disease transmission</a:t>
            </a:r>
          </a:p>
          <a:p>
            <a:pPr>
              <a:spcBef>
                <a:spcPts val="600"/>
              </a:spcBef>
              <a:spcAft>
                <a:spcPts val="1800"/>
              </a:spcAft>
            </a:pPr>
            <a:r>
              <a:rPr lang="en-US" sz="2800" dirty="0">
                <a:latin typeface="Book Antiqua" panose="02040602050305030304" pitchFamily="18" charset="0"/>
              </a:rPr>
              <a:t>Average of 40% </a:t>
            </a:r>
            <a:r>
              <a:rPr lang="en-US" sz="2800" dirty="0">
                <a:latin typeface="Wingdings" panose="05000000000000000000" pitchFamily="2" charset="2"/>
              </a:rPr>
              <a:t>L</a:t>
            </a:r>
            <a:r>
              <a:rPr lang="en-US" sz="2800" dirty="0"/>
              <a:t> = </a:t>
            </a:r>
            <a:r>
              <a:rPr lang="en-US" sz="2800" dirty="0">
                <a:latin typeface="Book Antiqua" panose="02040602050305030304" pitchFamily="18" charset="0"/>
              </a:rPr>
              <a:t>34 studies</a:t>
            </a:r>
          </a:p>
          <a:p>
            <a:pPr>
              <a:spcBef>
                <a:spcPts val="600"/>
              </a:spcBef>
              <a:spcAft>
                <a:spcPts val="1800"/>
              </a:spcAft>
            </a:pPr>
            <a:r>
              <a:rPr lang="en-US" sz="2800" dirty="0">
                <a:latin typeface="Book Antiqua" panose="02040602050305030304" pitchFamily="18" charset="0"/>
              </a:rPr>
              <a:t>Skin flora </a:t>
            </a:r>
            <a:r>
              <a:rPr lang="en-US" sz="2800" dirty="0">
                <a:latin typeface="Wingdings 3" panose="05040102010807070707" pitchFamily="18" charset="2"/>
              </a:rPr>
              <a:t>i</a:t>
            </a:r>
            <a:r>
              <a:rPr lang="en-US" sz="2800" dirty="0"/>
              <a:t>  </a:t>
            </a:r>
            <a:r>
              <a:rPr lang="en-US" sz="2800" dirty="0">
                <a:latin typeface="Book Antiqua" panose="02040602050305030304" pitchFamily="18" charset="0"/>
              </a:rPr>
              <a:t>by washing for 20 seconds with warm (not hot) water and regular/ antimicrobial hand wash </a:t>
            </a:r>
          </a:p>
          <a:p>
            <a:pPr>
              <a:spcBef>
                <a:spcPts val="600"/>
              </a:spcBef>
              <a:spcAft>
                <a:spcPts val="1800"/>
              </a:spcAft>
            </a:pPr>
            <a:r>
              <a:rPr lang="en-US" sz="2800" dirty="0">
                <a:latin typeface="Book Antiqua" panose="02040602050305030304" pitchFamily="18" charset="0"/>
              </a:rPr>
              <a:t>Alcohol based hand rub (60 -95%) for 15 seconds if no visible soil</a:t>
            </a:r>
          </a:p>
          <a:p>
            <a:pPr>
              <a:spcBef>
                <a:spcPts val="600"/>
              </a:spcBef>
              <a:spcAft>
                <a:spcPts val="1800"/>
              </a:spcAft>
            </a:pPr>
            <a:r>
              <a:rPr lang="en-US" sz="2800" dirty="0">
                <a:latin typeface="Book Antiqua" panose="02040602050305030304" pitchFamily="18" charset="0"/>
              </a:rPr>
              <a:t>Dry well with paper or clean towel</a:t>
            </a:r>
          </a:p>
          <a:p>
            <a:pPr>
              <a:spcBef>
                <a:spcPts val="600"/>
              </a:spcBef>
              <a:spcAft>
                <a:spcPts val="1800"/>
              </a:spcAft>
            </a:pPr>
            <a:r>
              <a:rPr lang="en-US" sz="2800" dirty="0">
                <a:latin typeface="Book Antiqua" panose="02040602050305030304" pitchFamily="18" charset="0"/>
              </a:rPr>
              <a:t>Non petroleum hand cream is OK</a:t>
            </a:r>
          </a:p>
          <a:p>
            <a:pPr>
              <a:spcBef>
                <a:spcPts val="600"/>
              </a:spcBef>
              <a:spcAft>
                <a:spcPts val="1800"/>
              </a:spcAft>
            </a:pPr>
            <a:r>
              <a:rPr lang="en-US" sz="2800" dirty="0">
                <a:latin typeface="Book Antiqua" panose="02040602050305030304" pitchFamily="18" charset="0"/>
              </a:rPr>
              <a:t>GLOVING IS </a:t>
            </a:r>
            <a:r>
              <a:rPr lang="en-US" sz="2800" i="1" dirty="0">
                <a:latin typeface="Book Antiqua" panose="02040602050305030304" pitchFamily="18" charset="0"/>
              </a:rPr>
              <a:t>NEVER</a:t>
            </a:r>
            <a:r>
              <a:rPr lang="en-US" sz="2800" dirty="0">
                <a:latin typeface="Book Antiqua" panose="02040602050305030304" pitchFamily="18" charset="0"/>
              </a:rPr>
              <a:t> A SUBSTITUTE!</a:t>
            </a:r>
          </a:p>
          <a:p>
            <a:endParaRPr lang="en-US" sz="2800" dirty="0"/>
          </a:p>
        </p:txBody>
      </p:sp>
      <p:sp>
        <p:nvSpPr>
          <p:cNvPr id="2" name="TextBox 1"/>
          <p:cNvSpPr txBox="1"/>
          <p:nvPr/>
        </p:nvSpPr>
        <p:spPr>
          <a:xfrm>
            <a:off x="8220047" y="5872175"/>
            <a:ext cx="1056068" cy="369332"/>
          </a:xfrm>
          <a:prstGeom prst="rect">
            <a:avLst/>
          </a:prstGeom>
          <a:noFill/>
        </p:spPr>
        <p:txBody>
          <a:bodyPr wrap="square" rtlCol="0">
            <a:spAutoFit/>
          </a:bodyPr>
          <a:lstStyle/>
          <a:p>
            <a:r>
              <a:rPr lang="en-US" dirty="0">
                <a:solidFill>
                  <a:schemeClr val="bg1"/>
                </a:solidFill>
              </a:rPr>
              <a:t>CDC.gov</a:t>
            </a:r>
          </a:p>
        </p:txBody>
      </p:sp>
      <p:sp>
        <p:nvSpPr>
          <p:cNvPr id="3" name="Slide Number Placeholder 2"/>
          <p:cNvSpPr>
            <a:spLocks noGrp="1"/>
          </p:cNvSpPr>
          <p:nvPr>
            <p:ph type="sldNum" sz="quarter" idx="12"/>
          </p:nvPr>
        </p:nvSpPr>
        <p:spPr/>
        <p:txBody>
          <a:bodyPr/>
          <a:lstStyle/>
          <a:p>
            <a:fld id="{57F7FA02-C91E-47BE-977C-05F166ABEA3A}" type="slidenum">
              <a:rPr lang="en-US" smtClean="0"/>
              <a:pPr/>
              <a:t>25</a:t>
            </a:fld>
            <a:endParaRPr lang="en-US"/>
          </a:p>
        </p:txBody>
      </p:sp>
      <p:cxnSp>
        <p:nvCxnSpPr>
          <p:cNvPr id="8" name="Straight Connector 7"/>
          <p:cNvCxnSpPr/>
          <p:nvPr/>
        </p:nvCxnSpPr>
        <p:spPr>
          <a:xfrm>
            <a:off x="836025" y="1350498"/>
            <a:ext cx="602900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2392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36175" y="64230"/>
            <a:ext cx="3217625" cy="3232762"/>
          </a:xfrm>
        </p:spPr>
        <p:txBody>
          <a:bodyPr>
            <a:normAutofit/>
          </a:bodyPr>
          <a:lstStyle/>
          <a:p>
            <a:pPr algn="ctr"/>
            <a:r>
              <a:rPr lang="en-US" dirty="0"/>
              <a:t> </a:t>
            </a:r>
            <a:br>
              <a:rPr lang="en-US" dirty="0"/>
            </a:br>
            <a:r>
              <a:rPr lang="en-US" b="1" dirty="0">
                <a:ln w="9525">
                  <a:solidFill>
                    <a:schemeClr val="bg1"/>
                  </a:solidFill>
                  <a:prstDash val="solid"/>
                </a:ln>
                <a:effectLst>
                  <a:outerShdw blurRad="12700" dist="38100" dir="2700000" algn="tl" rotWithShape="0">
                    <a:schemeClr val="bg1">
                      <a:lumMod val="50000"/>
                    </a:schemeClr>
                  </a:outerShdw>
                </a:effectLst>
                <a:latin typeface="Book Antiqua" panose="02040602050305030304" pitchFamily="18" charset="0"/>
              </a:rPr>
              <a:t>CDC </a:t>
            </a:r>
            <a:br>
              <a:rPr lang="en-US" b="1" dirty="0">
                <a:ln w="9525">
                  <a:solidFill>
                    <a:schemeClr val="bg1"/>
                  </a:solidFill>
                  <a:prstDash val="solid"/>
                </a:ln>
                <a:effectLst>
                  <a:outerShdw blurRad="12700" dist="38100" dir="2700000" algn="tl" rotWithShape="0">
                    <a:schemeClr val="bg1">
                      <a:lumMod val="50000"/>
                    </a:schemeClr>
                  </a:outerShdw>
                </a:effectLst>
                <a:latin typeface="Book Antiqua" panose="02040602050305030304" pitchFamily="18" charset="0"/>
              </a:rPr>
            </a:br>
            <a:r>
              <a:rPr lang="en-US" b="1" dirty="0">
                <a:ln w="9525">
                  <a:solidFill>
                    <a:schemeClr val="bg1"/>
                  </a:solidFill>
                  <a:prstDash val="solid"/>
                </a:ln>
                <a:effectLst>
                  <a:outerShdw blurRad="12700" dist="38100" dir="2700000" algn="tl" rotWithShape="0">
                    <a:schemeClr val="bg1">
                      <a:lumMod val="50000"/>
                    </a:schemeClr>
                  </a:outerShdw>
                </a:effectLst>
                <a:latin typeface="Book Antiqua" panose="02040602050305030304" pitchFamily="18" charset="0"/>
              </a:rPr>
              <a:t>says</a:t>
            </a:r>
            <a:br>
              <a:rPr lang="en-US" b="1" dirty="0">
                <a:ln w="9525">
                  <a:solidFill>
                    <a:schemeClr val="bg1"/>
                  </a:solidFill>
                  <a:prstDash val="solid"/>
                </a:ln>
                <a:effectLst>
                  <a:outerShdw blurRad="12700" dist="38100" dir="2700000" algn="tl" rotWithShape="0">
                    <a:schemeClr val="bg1">
                      <a:lumMod val="50000"/>
                    </a:schemeClr>
                  </a:outerShdw>
                </a:effectLst>
              </a:rPr>
            </a:br>
            <a:endParaRPr lang="en-US" dirty="0"/>
          </a:p>
        </p:txBody>
      </p:sp>
      <p:pic>
        <p:nvPicPr>
          <p:cNvPr id="7" name="Content Placeholder 6"/>
          <p:cNvPicPr>
            <a:picLocks noGrp="1" noChangeAspect="1"/>
          </p:cNvPicPr>
          <p:nvPr>
            <p:ph idx="1"/>
          </p:nvPr>
        </p:nvPicPr>
        <p:blipFill rotWithShape="1">
          <a:blip r:embed="rId2" cstate="print"/>
          <a:srcRect l="18679" t="21932" r="36594" b="5511"/>
          <a:stretch/>
        </p:blipFill>
        <p:spPr>
          <a:xfrm>
            <a:off x="0" y="64229"/>
            <a:ext cx="7624689" cy="6739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335"/>
          <a:stretch/>
        </p:blipFill>
        <p:spPr>
          <a:xfrm>
            <a:off x="8136176" y="3301121"/>
            <a:ext cx="3126993" cy="3503075"/>
          </a:xfrm>
          <a:prstGeom prst="rect">
            <a:avLst/>
          </a:prstGeom>
        </p:spPr>
      </p:pic>
      <p:sp>
        <p:nvSpPr>
          <p:cNvPr id="3" name="Slide Number Placeholder 2"/>
          <p:cNvSpPr>
            <a:spLocks noGrp="1"/>
          </p:cNvSpPr>
          <p:nvPr>
            <p:ph type="sldNum" sz="quarter" idx="12"/>
          </p:nvPr>
        </p:nvSpPr>
        <p:spPr/>
        <p:txBody>
          <a:bodyPr/>
          <a:lstStyle/>
          <a:p>
            <a:fld id="{57F7FA02-C91E-47BE-977C-05F166ABEA3A}" type="slidenum">
              <a:rPr lang="en-US" smtClean="0"/>
              <a:pPr/>
              <a:t>26</a:t>
            </a:fld>
            <a:endParaRPr lang="en-US"/>
          </a:p>
        </p:txBody>
      </p:sp>
    </p:spTree>
    <p:extLst>
      <p:ext uri="{BB962C8B-B14F-4D97-AF65-F5344CB8AC3E}">
        <p14:creationId xmlns:p14="http://schemas.microsoft.com/office/powerpoint/2010/main" val="1745966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05340" y="167426"/>
            <a:ext cx="5648459" cy="1378039"/>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When?</a:t>
            </a:r>
          </a:p>
        </p:txBody>
      </p:sp>
      <p:sp>
        <p:nvSpPr>
          <p:cNvPr id="7" name="Content Placeholder 6"/>
          <p:cNvSpPr>
            <a:spLocks noGrp="1"/>
          </p:cNvSpPr>
          <p:nvPr>
            <p:ph sz="half" idx="2"/>
          </p:nvPr>
        </p:nvSpPr>
        <p:spPr>
          <a:xfrm>
            <a:off x="5705341" y="1390918"/>
            <a:ext cx="5648460" cy="4965431"/>
          </a:xfrm>
        </p:spPr>
        <p:txBody>
          <a:bodyPr>
            <a:normAutofit fontScale="92500"/>
          </a:bodyPr>
          <a:lstStyle/>
          <a:p>
            <a:pPr marL="0" indent="0">
              <a:lnSpc>
                <a:spcPct val="150000"/>
              </a:lnSpc>
              <a:spcAft>
                <a:spcPts val="600"/>
              </a:spcAft>
              <a:buNone/>
            </a:pPr>
            <a:r>
              <a:rPr lang="en-US" sz="2400" dirty="0">
                <a:latin typeface="Book Antiqua" panose="02040602050305030304" pitchFamily="18" charset="0"/>
              </a:rPr>
              <a:t>Hands are visibly soiled</a:t>
            </a:r>
          </a:p>
          <a:p>
            <a:pPr marL="0" indent="0">
              <a:lnSpc>
                <a:spcPct val="150000"/>
              </a:lnSpc>
              <a:spcAft>
                <a:spcPts val="600"/>
              </a:spcAft>
              <a:buNone/>
            </a:pPr>
            <a:r>
              <a:rPr lang="en-US" sz="2400" dirty="0">
                <a:latin typeface="Book Antiqua" panose="02040602050305030304" pitchFamily="18" charset="0"/>
              </a:rPr>
              <a:t>After touching contaminated objects</a:t>
            </a:r>
          </a:p>
          <a:p>
            <a:pPr marL="0" indent="0">
              <a:lnSpc>
                <a:spcPct val="150000"/>
              </a:lnSpc>
              <a:spcAft>
                <a:spcPts val="600"/>
              </a:spcAft>
              <a:buNone/>
            </a:pPr>
            <a:r>
              <a:rPr lang="en-US" sz="2400" dirty="0">
                <a:latin typeface="Book Antiqua" panose="02040602050305030304" pitchFamily="18" charset="0"/>
              </a:rPr>
              <a:t>Entering the operatory</a:t>
            </a:r>
          </a:p>
          <a:p>
            <a:pPr marL="0" indent="0">
              <a:lnSpc>
                <a:spcPct val="150000"/>
              </a:lnSpc>
              <a:spcAft>
                <a:spcPts val="600"/>
              </a:spcAft>
              <a:buNone/>
            </a:pPr>
            <a:r>
              <a:rPr lang="en-US" sz="2400" dirty="0">
                <a:latin typeface="Book Antiqua" panose="02040602050305030304" pitchFamily="18" charset="0"/>
              </a:rPr>
              <a:t>Before gloving + after removal</a:t>
            </a:r>
          </a:p>
          <a:p>
            <a:pPr marL="0" indent="0">
              <a:lnSpc>
                <a:spcPct val="150000"/>
              </a:lnSpc>
              <a:spcAft>
                <a:spcPts val="600"/>
              </a:spcAft>
              <a:buNone/>
            </a:pPr>
            <a:r>
              <a:rPr lang="en-US" sz="2400" dirty="0">
                <a:latin typeface="Book Antiqua" panose="02040602050305030304" pitchFamily="18" charset="0"/>
              </a:rPr>
              <a:t>Before leaving the operatory</a:t>
            </a:r>
          </a:p>
          <a:p>
            <a:pPr marL="0" indent="0">
              <a:lnSpc>
                <a:spcPct val="150000"/>
              </a:lnSpc>
              <a:spcAft>
                <a:spcPts val="600"/>
              </a:spcAft>
              <a:buNone/>
            </a:pPr>
            <a:r>
              <a:rPr lang="en-US" sz="2400" dirty="0">
                <a:latin typeface="Book Antiqua" panose="02040602050305030304" pitchFamily="18" charset="0"/>
              </a:rPr>
              <a:t>Before eating </a:t>
            </a:r>
          </a:p>
          <a:p>
            <a:pPr marL="0" indent="0">
              <a:lnSpc>
                <a:spcPct val="150000"/>
              </a:lnSpc>
              <a:spcAft>
                <a:spcPts val="600"/>
              </a:spcAft>
              <a:buNone/>
            </a:pPr>
            <a:r>
              <a:rPr lang="en-US" sz="2400" dirty="0">
                <a:latin typeface="Book Antiqua" panose="02040602050305030304" pitchFamily="18" charset="0"/>
              </a:rPr>
              <a:t>After using the restroom</a:t>
            </a:r>
          </a:p>
          <a:p>
            <a:pPr marL="0" indent="0">
              <a:buNone/>
            </a:pPr>
            <a:endParaRPr lang="en-US" dirty="0"/>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5219113" cy="6858000"/>
          </a:xfrm>
        </p:spPr>
      </p:pic>
      <p:sp>
        <p:nvSpPr>
          <p:cNvPr id="2" name="TextBox 1"/>
          <p:cNvSpPr txBox="1"/>
          <p:nvPr/>
        </p:nvSpPr>
        <p:spPr>
          <a:xfrm>
            <a:off x="3219719" y="6488668"/>
            <a:ext cx="1584101" cy="369332"/>
          </a:xfrm>
          <a:prstGeom prst="rect">
            <a:avLst/>
          </a:prstGeom>
          <a:noFill/>
        </p:spPr>
        <p:txBody>
          <a:bodyPr wrap="square" rtlCol="0">
            <a:spAutoFit/>
          </a:bodyPr>
          <a:lstStyle/>
          <a:p>
            <a:r>
              <a:rPr lang="en-US" dirty="0">
                <a:latin typeface="Book Antiqua" panose="02040602050305030304" pitchFamily="18" charset="0"/>
              </a:rPr>
              <a:t>cdc.gov</a:t>
            </a:r>
          </a:p>
        </p:txBody>
      </p:sp>
      <p:sp>
        <p:nvSpPr>
          <p:cNvPr id="3" name="Slide Number Placeholder 2"/>
          <p:cNvSpPr>
            <a:spLocks noGrp="1"/>
          </p:cNvSpPr>
          <p:nvPr>
            <p:ph type="sldNum" sz="quarter" idx="12"/>
          </p:nvPr>
        </p:nvSpPr>
        <p:spPr/>
        <p:txBody>
          <a:bodyPr/>
          <a:lstStyle/>
          <a:p>
            <a:fld id="{57F7FA02-C91E-47BE-977C-05F166ABEA3A}" type="slidenum">
              <a:rPr lang="en-US" smtClean="0"/>
              <a:pPr/>
              <a:t>27</a:t>
            </a:fld>
            <a:endParaRPr lang="en-US"/>
          </a:p>
        </p:txBody>
      </p:sp>
      <p:cxnSp>
        <p:nvCxnSpPr>
          <p:cNvPr id="6" name="Straight Connector 5"/>
          <p:cNvCxnSpPr/>
          <p:nvPr/>
        </p:nvCxnSpPr>
        <p:spPr>
          <a:xfrm>
            <a:off x="5705340" y="1390918"/>
            <a:ext cx="564845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4984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15204" y="753563"/>
            <a:ext cx="7138596" cy="1628499"/>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Personal Protective Equipment</a:t>
            </a:r>
          </a:p>
        </p:txBody>
      </p:sp>
      <p:sp>
        <p:nvSpPr>
          <p:cNvPr id="6" name="Content Placeholder 5"/>
          <p:cNvSpPr>
            <a:spLocks noGrp="1"/>
          </p:cNvSpPr>
          <p:nvPr>
            <p:ph idx="1"/>
          </p:nvPr>
        </p:nvSpPr>
        <p:spPr>
          <a:xfrm>
            <a:off x="844062" y="2511380"/>
            <a:ext cx="10509739" cy="3734875"/>
          </a:xfrm>
        </p:spPr>
        <p:txBody>
          <a:bodyPr>
            <a:normAutofit fontScale="92500" lnSpcReduction="20000"/>
          </a:bodyPr>
          <a:lstStyle/>
          <a:p>
            <a:pPr marL="0" indent="0">
              <a:lnSpc>
                <a:spcPct val="110000"/>
              </a:lnSpc>
              <a:spcAft>
                <a:spcPts val="1200"/>
              </a:spcAft>
              <a:buNone/>
            </a:pPr>
            <a:r>
              <a:rPr lang="en-US" sz="2600" dirty="0">
                <a:latin typeface="Book Antiqua" panose="02040602050305030304" pitchFamily="18" charset="0"/>
              </a:rPr>
              <a:t>Specialized clothing or equipment worn by the employee for protection against infectious materials</a:t>
            </a:r>
          </a:p>
          <a:p>
            <a:pPr marL="0" indent="0">
              <a:lnSpc>
                <a:spcPct val="110000"/>
              </a:lnSpc>
              <a:spcAft>
                <a:spcPts val="1200"/>
              </a:spcAft>
              <a:buNone/>
            </a:pPr>
            <a:r>
              <a:rPr lang="en-US" sz="2400" dirty="0">
                <a:latin typeface="Book Antiqua" panose="02040602050305030304" pitchFamily="18" charset="0"/>
              </a:rPr>
              <a:t>OSHA says employers must </a:t>
            </a:r>
            <a:r>
              <a:rPr lang="en-US" dirty="0">
                <a:latin typeface="Book Antiqua" panose="02040602050305030304" pitchFamily="18" charset="0"/>
              </a:rPr>
              <a:t>–</a:t>
            </a:r>
          </a:p>
          <a:p>
            <a:pPr lvl="1">
              <a:lnSpc>
                <a:spcPct val="110000"/>
              </a:lnSpc>
              <a:spcAft>
                <a:spcPts val="1200"/>
              </a:spcAft>
            </a:pPr>
            <a:r>
              <a:rPr lang="en-US" dirty="0">
                <a:latin typeface="Book Antiqua" panose="02040602050305030304" pitchFamily="18" charset="0"/>
              </a:rPr>
              <a:t>Provide PPE that is sufficient, appropriate and readily available  </a:t>
            </a:r>
          </a:p>
          <a:p>
            <a:pPr lvl="1">
              <a:lnSpc>
                <a:spcPct val="110000"/>
              </a:lnSpc>
              <a:spcAft>
                <a:spcPts val="1200"/>
              </a:spcAft>
            </a:pPr>
            <a:r>
              <a:rPr lang="en-US" dirty="0">
                <a:latin typeface="Book Antiqua" panose="02040602050305030304" pitchFamily="18" charset="0"/>
              </a:rPr>
              <a:t>That DHCP get training on proper selection and use</a:t>
            </a:r>
          </a:p>
          <a:p>
            <a:pPr lvl="1">
              <a:lnSpc>
                <a:spcPct val="110000"/>
              </a:lnSpc>
              <a:spcAft>
                <a:spcPts val="1200"/>
              </a:spcAft>
            </a:pPr>
            <a:r>
              <a:rPr lang="en-US" dirty="0">
                <a:latin typeface="Book Antiqua" panose="02040602050305030304" pitchFamily="18" charset="0"/>
              </a:rPr>
              <a:t>It is disposable or cleaned, laundered &amp; stored after use</a:t>
            </a:r>
          </a:p>
          <a:p>
            <a:pPr lvl="1">
              <a:lnSpc>
                <a:spcPct val="110000"/>
              </a:lnSpc>
              <a:spcAft>
                <a:spcPts val="1200"/>
              </a:spcAft>
            </a:pPr>
            <a:r>
              <a:rPr lang="en-US" dirty="0">
                <a:latin typeface="Book Antiqua" panose="02040602050305030304" pitchFamily="18" charset="0"/>
              </a:rPr>
              <a:t>PPE should be removed when leaving treatment areas</a:t>
            </a:r>
          </a:p>
          <a:p>
            <a:pPr lvl="1"/>
            <a:endParaRPr lang="en-US" sz="2800" dirty="0"/>
          </a:p>
        </p:txBody>
      </p:sp>
      <p:pic>
        <p:nvPicPr>
          <p:cNvPr id="7" name="Picture 6"/>
          <p:cNvPicPr>
            <a:picLocks noChangeAspect="1"/>
          </p:cNvPicPr>
          <p:nvPr/>
        </p:nvPicPr>
        <p:blipFill>
          <a:blip r:embed="rId3" cstate="print"/>
          <a:stretch>
            <a:fillRect/>
          </a:stretch>
        </p:blipFill>
        <p:spPr>
          <a:xfrm>
            <a:off x="66626" y="30349"/>
            <a:ext cx="4148578" cy="231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227939" y="-14277"/>
            <a:ext cx="1081825" cy="646331"/>
          </a:xfrm>
          <a:prstGeom prst="rect">
            <a:avLst/>
          </a:prstGeom>
          <a:noFill/>
        </p:spPr>
        <p:txBody>
          <a:bodyPr wrap="square" rtlCol="0">
            <a:spAutoFit/>
          </a:bodyPr>
          <a:lstStyle/>
          <a:p>
            <a:r>
              <a:rPr lang="en-US" dirty="0">
                <a:latin typeface="Book Antiqua" panose="02040602050305030304" pitchFamily="18" charset="0"/>
              </a:rPr>
              <a:t>cdc.gov</a:t>
            </a:r>
          </a:p>
          <a:p>
            <a:endParaRPr lang="en-US" dirty="0"/>
          </a:p>
        </p:txBody>
      </p:sp>
      <p:sp>
        <p:nvSpPr>
          <p:cNvPr id="2" name="Slide Number Placeholder 1"/>
          <p:cNvSpPr>
            <a:spLocks noGrp="1"/>
          </p:cNvSpPr>
          <p:nvPr>
            <p:ph type="sldNum" sz="quarter" idx="12"/>
          </p:nvPr>
        </p:nvSpPr>
        <p:spPr/>
        <p:txBody>
          <a:bodyPr/>
          <a:lstStyle/>
          <a:p>
            <a:fld id="{57F7FA02-C91E-47BE-977C-05F166ABEA3A}" type="slidenum">
              <a:rPr lang="en-US" smtClean="0"/>
              <a:pPr/>
              <a:t>28</a:t>
            </a:fld>
            <a:endParaRPr lang="en-US"/>
          </a:p>
        </p:txBody>
      </p:sp>
      <p:cxnSp>
        <p:nvCxnSpPr>
          <p:cNvPr id="4" name="Straight Connector 3"/>
          <p:cNvCxnSpPr/>
          <p:nvPr/>
        </p:nvCxnSpPr>
        <p:spPr>
          <a:xfrm>
            <a:off x="4445391" y="2375414"/>
            <a:ext cx="6908409" cy="664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7290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948" y="433746"/>
            <a:ext cx="6584852" cy="835981"/>
          </a:xfrm>
        </p:spPr>
        <p:txBody>
          <a:bodyPr>
            <a:normAutofit/>
          </a:bodyPr>
          <a:lstStyle/>
          <a:p>
            <a:pPr algn="ctr"/>
            <a:r>
              <a:rPr lang="en-US" sz="4000" dirty="0">
                <a:effectLst>
                  <a:outerShdw blurRad="38100" dist="38100" dir="2700000" algn="tl">
                    <a:srgbClr val="000000">
                      <a:alpha val="43137"/>
                    </a:srgbClr>
                  </a:outerShdw>
                </a:effectLst>
                <a:latin typeface="Book Antiqua" panose="02040602050305030304" pitchFamily="18" charset="0"/>
              </a:rPr>
              <a:t>Apparel</a:t>
            </a:r>
          </a:p>
        </p:txBody>
      </p:sp>
      <p:pic>
        <p:nvPicPr>
          <p:cNvPr id="5"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1400" t="3051" r="474" b="25"/>
          <a:stretch/>
        </p:blipFill>
        <p:spPr>
          <a:xfrm>
            <a:off x="57578" y="85009"/>
            <a:ext cx="4522003" cy="6676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4768948" y="1533378"/>
            <a:ext cx="6368615" cy="4699997"/>
          </a:xfrm>
        </p:spPr>
        <p:txBody>
          <a:bodyPr>
            <a:normAutofit fontScale="92500" lnSpcReduction="20000"/>
          </a:bodyPr>
          <a:lstStyle/>
          <a:p>
            <a:pPr>
              <a:lnSpc>
                <a:spcPct val="100000"/>
              </a:lnSpc>
              <a:spcBef>
                <a:spcPts val="2400"/>
              </a:spcBef>
              <a:spcAft>
                <a:spcPts val="1800"/>
              </a:spcAft>
            </a:pPr>
            <a:r>
              <a:rPr lang="en-US" sz="2600" dirty="0">
                <a:latin typeface="Book Antiqua" panose="02040602050305030304" pitchFamily="18" charset="0"/>
              </a:rPr>
              <a:t>Covers skin + uniform</a:t>
            </a:r>
          </a:p>
          <a:p>
            <a:pPr>
              <a:lnSpc>
                <a:spcPct val="100000"/>
              </a:lnSpc>
              <a:spcBef>
                <a:spcPts val="1800"/>
              </a:spcBef>
              <a:spcAft>
                <a:spcPts val="1800"/>
              </a:spcAft>
            </a:pPr>
            <a:r>
              <a:rPr lang="en-US" sz="2600" dirty="0">
                <a:latin typeface="Book Antiqua" panose="02040602050305030304" pitchFamily="18" charset="0"/>
              </a:rPr>
              <a:t>High neck</a:t>
            </a:r>
          </a:p>
          <a:p>
            <a:pPr>
              <a:lnSpc>
                <a:spcPct val="100000"/>
              </a:lnSpc>
              <a:spcBef>
                <a:spcPts val="1800"/>
              </a:spcBef>
              <a:spcAft>
                <a:spcPts val="1800"/>
              </a:spcAft>
            </a:pPr>
            <a:r>
              <a:rPr lang="en-US" sz="2600" dirty="0">
                <a:latin typeface="Book Antiqua" panose="02040602050305030304" pitchFamily="18" charset="0"/>
              </a:rPr>
              <a:t>Long sleeves</a:t>
            </a:r>
          </a:p>
          <a:p>
            <a:pPr>
              <a:lnSpc>
                <a:spcPct val="100000"/>
              </a:lnSpc>
              <a:spcBef>
                <a:spcPts val="1800"/>
              </a:spcBef>
              <a:spcAft>
                <a:spcPts val="1800"/>
              </a:spcAft>
            </a:pPr>
            <a:r>
              <a:rPr lang="en-US" sz="2600" dirty="0">
                <a:latin typeface="Book Antiqua" panose="02040602050305030304" pitchFamily="18" charset="0"/>
              </a:rPr>
              <a:t>Cover to the knees</a:t>
            </a:r>
          </a:p>
          <a:p>
            <a:pPr>
              <a:lnSpc>
                <a:spcPct val="100000"/>
              </a:lnSpc>
              <a:spcBef>
                <a:spcPts val="1800"/>
              </a:spcBef>
              <a:spcAft>
                <a:spcPts val="1800"/>
              </a:spcAft>
            </a:pPr>
            <a:r>
              <a:rPr lang="en-US" sz="2600" dirty="0">
                <a:latin typeface="Book Antiqua" panose="02040602050305030304" pitchFamily="18" charset="0"/>
              </a:rPr>
              <a:t>Change ASAP if penetrated by blood or body fluids or visible soil</a:t>
            </a:r>
          </a:p>
          <a:p>
            <a:pPr>
              <a:lnSpc>
                <a:spcPct val="100000"/>
              </a:lnSpc>
              <a:spcBef>
                <a:spcPts val="1800"/>
              </a:spcBef>
              <a:spcAft>
                <a:spcPts val="1800"/>
              </a:spcAft>
            </a:pPr>
            <a:r>
              <a:rPr lang="en-US" sz="2600" dirty="0">
                <a:latin typeface="Book Antiqua" panose="02040602050305030304" pitchFamily="18" charset="0"/>
              </a:rPr>
              <a:t>Remove all PPE before leaving the work area</a:t>
            </a:r>
          </a:p>
          <a:p>
            <a:endParaRPr lang="en-US" dirty="0"/>
          </a:p>
        </p:txBody>
      </p:sp>
      <p:sp>
        <p:nvSpPr>
          <p:cNvPr id="3" name="TextBox 2"/>
          <p:cNvSpPr txBox="1"/>
          <p:nvPr/>
        </p:nvSpPr>
        <p:spPr>
          <a:xfrm>
            <a:off x="1913654" y="6392076"/>
            <a:ext cx="2665927"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Uniformadvantage.com</a:t>
            </a:r>
          </a:p>
        </p:txBody>
      </p:sp>
      <p:sp>
        <p:nvSpPr>
          <p:cNvPr id="6" name="Slide Number Placeholder 5"/>
          <p:cNvSpPr>
            <a:spLocks noGrp="1"/>
          </p:cNvSpPr>
          <p:nvPr>
            <p:ph type="sldNum" sz="quarter" idx="12"/>
          </p:nvPr>
        </p:nvSpPr>
        <p:spPr/>
        <p:txBody>
          <a:bodyPr/>
          <a:lstStyle/>
          <a:p>
            <a:fld id="{57F7FA02-C91E-47BE-977C-05F166ABEA3A}" type="slidenum">
              <a:rPr lang="en-US" smtClean="0"/>
              <a:pPr/>
              <a:t>29</a:t>
            </a:fld>
            <a:endParaRPr lang="en-US"/>
          </a:p>
        </p:txBody>
      </p:sp>
      <p:cxnSp>
        <p:nvCxnSpPr>
          <p:cNvPr id="8" name="Straight Connector 7"/>
          <p:cNvCxnSpPr/>
          <p:nvPr/>
        </p:nvCxnSpPr>
        <p:spPr>
          <a:xfrm>
            <a:off x="4923692" y="1269727"/>
            <a:ext cx="643010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89989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960" y="478302"/>
            <a:ext cx="9968803" cy="1533379"/>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Course Objectives</a:t>
            </a:r>
          </a:p>
        </p:txBody>
      </p:sp>
      <p:sp>
        <p:nvSpPr>
          <p:cNvPr id="3" name="Content Placeholder 2"/>
          <p:cNvSpPr>
            <a:spLocks noGrp="1"/>
          </p:cNvSpPr>
          <p:nvPr>
            <p:ph idx="1"/>
          </p:nvPr>
        </p:nvSpPr>
        <p:spPr>
          <a:xfrm>
            <a:off x="1116591" y="2011681"/>
            <a:ext cx="9939173" cy="3758183"/>
          </a:xfrm>
        </p:spPr>
        <p:txBody>
          <a:bodyPr>
            <a:normAutofit/>
          </a:bodyPr>
          <a:lstStyle/>
          <a:p>
            <a:pPr>
              <a:lnSpc>
                <a:spcPct val="150000"/>
              </a:lnSpc>
            </a:pPr>
            <a:r>
              <a:rPr lang="en-US" sz="2400" dirty="0">
                <a:latin typeface="Book Antiqua" panose="02040602050305030304" pitchFamily="18" charset="0"/>
              </a:rPr>
              <a:t>Identify agencies and credible resources for infection prevention</a:t>
            </a:r>
          </a:p>
          <a:p>
            <a:pPr>
              <a:lnSpc>
                <a:spcPct val="150000"/>
              </a:lnSpc>
            </a:pPr>
            <a:r>
              <a:rPr lang="en-US" sz="2400" dirty="0">
                <a:latin typeface="Book Antiqua" panose="02040602050305030304" pitchFamily="18" charset="0"/>
              </a:rPr>
              <a:t>Describe the basic concepts and principles of infection prevention</a:t>
            </a:r>
          </a:p>
          <a:p>
            <a:pPr>
              <a:lnSpc>
                <a:spcPct val="150000"/>
              </a:lnSpc>
            </a:pPr>
            <a:r>
              <a:rPr lang="en-US" sz="2400" dirty="0">
                <a:latin typeface="Book Antiqua" panose="02040602050305030304" pitchFamily="18" charset="0"/>
              </a:rPr>
              <a:t>Discuss the components of an infection prevention plan for providing  safe patient care in the dental setting </a:t>
            </a:r>
          </a:p>
          <a:p>
            <a:pPr>
              <a:lnSpc>
                <a:spcPct val="150000"/>
              </a:lnSpc>
            </a:pPr>
            <a:r>
              <a:rPr lang="en-US" sz="2400" dirty="0">
                <a:latin typeface="Book Antiqua" panose="02040602050305030304" pitchFamily="18" charset="0"/>
              </a:rPr>
              <a:t>Evaluate current infection control policies, procedures and products</a:t>
            </a:r>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3</a:t>
            </a:fld>
            <a:endParaRPr lang="en-US">
              <a:solidFill>
                <a:prstClr val="white">
                  <a:tint val="75000"/>
                </a:prstClr>
              </a:solidFill>
            </a:endParaRPr>
          </a:p>
        </p:txBody>
      </p:sp>
    </p:spTree>
    <p:extLst>
      <p:ext uri="{BB962C8B-B14F-4D97-AF65-F5344CB8AC3E}">
        <p14:creationId xmlns:p14="http://schemas.microsoft.com/office/powerpoint/2010/main" val="2145153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9" y="634051"/>
            <a:ext cx="6259867" cy="978793"/>
          </a:xfrm>
        </p:spPr>
        <p:txBody>
          <a:bodyPr>
            <a:normAutofit/>
          </a:bodyPr>
          <a:lstStyle/>
          <a:p>
            <a:r>
              <a:rPr lang="en-US" sz="4000" dirty="0">
                <a:effectLst>
                  <a:outerShdw blurRad="38100" dist="38100" dir="2700000" algn="tl">
                    <a:srgbClr val="000000">
                      <a:alpha val="43137"/>
                    </a:srgbClr>
                  </a:outerShdw>
                </a:effectLst>
                <a:latin typeface="Bookman Old Style" panose="02050604050505020204" pitchFamily="18" charset="0"/>
              </a:rPr>
              <a:t>Masks &amp; Face Shields</a:t>
            </a:r>
          </a:p>
        </p:txBody>
      </p:sp>
      <p:sp>
        <p:nvSpPr>
          <p:cNvPr id="4" name="Content Placeholder 3"/>
          <p:cNvSpPr>
            <a:spLocks noGrp="1"/>
          </p:cNvSpPr>
          <p:nvPr>
            <p:ph sz="half" idx="2"/>
          </p:nvPr>
        </p:nvSpPr>
        <p:spPr>
          <a:xfrm>
            <a:off x="708337" y="1845670"/>
            <a:ext cx="10967847" cy="4323309"/>
          </a:xfrm>
        </p:spPr>
        <p:txBody>
          <a:bodyPr>
            <a:normAutofit fontScale="25000" lnSpcReduction="20000"/>
          </a:bodyPr>
          <a:lstStyle/>
          <a:p>
            <a:pPr marL="0" indent="0">
              <a:lnSpc>
                <a:spcPct val="120000"/>
              </a:lnSpc>
              <a:spcAft>
                <a:spcPts val="1200"/>
              </a:spcAft>
              <a:buNone/>
            </a:pPr>
            <a:r>
              <a:rPr lang="en-US" sz="9600" dirty="0">
                <a:latin typeface="Book Antiqua" panose="02040602050305030304" pitchFamily="18" charset="0"/>
              </a:rPr>
              <a:t>Fit to limit fogging</a:t>
            </a:r>
          </a:p>
          <a:p>
            <a:pPr marL="0" indent="0">
              <a:lnSpc>
                <a:spcPct val="120000"/>
              </a:lnSpc>
              <a:spcAft>
                <a:spcPts val="1200"/>
              </a:spcAft>
              <a:buNone/>
            </a:pPr>
            <a:r>
              <a:rPr lang="en-US" sz="9600" dirty="0">
                <a:latin typeface="Book Antiqua" panose="02040602050305030304" pitchFamily="18" charset="0"/>
              </a:rPr>
              <a:t>Light seal to protect nose + mouth</a:t>
            </a:r>
          </a:p>
          <a:p>
            <a:pPr marL="0" indent="0">
              <a:lnSpc>
                <a:spcPct val="120000"/>
              </a:lnSpc>
              <a:spcAft>
                <a:spcPts val="1200"/>
              </a:spcAft>
              <a:buNone/>
            </a:pPr>
            <a:r>
              <a:rPr lang="en-US" sz="9600" dirty="0">
                <a:latin typeface="Book Antiqua" panose="02040602050305030304" pitchFamily="18" charset="0"/>
              </a:rPr>
              <a:t>New between pts, wet or compromised</a:t>
            </a:r>
          </a:p>
          <a:p>
            <a:pPr marL="0" indent="0">
              <a:lnSpc>
                <a:spcPct val="120000"/>
              </a:lnSpc>
              <a:spcAft>
                <a:spcPts val="1200"/>
              </a:spcAft>
              <a:buNone/>
            </a:pPr>
            <a:r>
              <a:rPr lang="en-US" sz="9600" dirty="0">
                <a:latin typeface="Book Antiqua" panose="02040602050305030304" pitchFamily="18" charset="0"/>
              </a:rPr>
              <a:t>95% filtration </a:t>
            </a:r>
          </a:p>
          <a:p>
            <a:pPr marL="0" indent="0">
              <a:lnSpc>
                <a:spcPct val="120000"/>
              </a:lnSpc>
              <a:spcAft>
                <a:spcPts val="1200"/>
              </a:spcAft>
              <a:buNone/>
            </a:pPr>
            <a:r>
              <a:rPr lang="en-US" sz="9600" dirty="0">
                <a:latin typeface="Book Antiqua" panose="02040602050305030304" pitchFamily="18" charset="0"/>
              </a:rPr>
              <a:t>Worn with face shield + eyewear</a:t>
            </a:r>
          </a:p>
          <a:p>
            <a:pPr marL="0" indent="0">
              <a:lnSpc>
                <a:spcPct val="120000"/>
              </a:lnSpc>
              <a:spcAft>
                <a:spcPts val="1200"/>
              </a:spcAft>
              <a:buNone/>
            </a:pPr>
            <a:r>
              <a:rPr lang="en-US" sz="9600" dirty="0">
                <a:latin typeface="Book Antiqua" panose="02040602050305030304" pitchFamily="18" charset="0"/>
              </a:rPr>
              <a:t>Face shield covers forehead, extends below chin + around the side of face. Clean and disinfect if visibly soiled</a:t>
            </a:r>
          </a:p>
          <a:p>
            <a:endParaRPr lang="en-US" dirty="0"/>
          </a:p>
        </p:txBody>
      </p:sp>
      <p:pic>
        <p:nvPicPr>
          <p:cNvPr id="7" name="Content Placeholder 6"/>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7649"/>
          <a:stretch/>
        </p:blipFill>
        <p:spPr>
          <a:xfrm>
            <a:off x="6968206" y="923413"/>
            <a:ext cx="2200492" cy="3225440"/>
          </a:xfrm>
        </p:spPr>
      </p:pic>
      <p:sp>
        <p:nvSpPr>
          <p:cNvPr id="3" name="Slide Number Placeholder 2"/>
          <p:cNvSpPr>
            <a:spLocks noGrp="1"/>
          </p:cNvSpPr>
          <p:nvPr>
            <p:ph type="sldNum" sz="quarter" idx="12"/>
          </p:nvPr>
        </p:nvSpPr>
        <p:spPr/>
        <p:txBody>
          <a:bodyPr/>
          <a:lstStyle/>
          <a:p>
            <a:fld id="{57F7FA02-C91E-47BE-977C-05F166ABEA3A}" type="slidenum">
              <a:rPr lang="en-US" smtClean="0"/>
              <a:pPr/>
              <a:t>30</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172" b="9073"/>
          <a:stretch/>
        </p:blipFill>
        <p:spPr>
          <a:xfrm rot="5400000">
            <a:off x="8809275" y="1417643"/>
            <a:ext cx="3192423" cy="2236979"/>
          </a:xfrm>
          <a:prstGeom prst="rect">
            <a:avLst/>
          </a:prstGeom>
        </p:spPr>
      </p:pic>
      <p:cxnSp>
        <p:nvCxnSpPr>
          <p:cNvPr id="8" name="Straight Connector 7"/>
          <p:cNvCxnSpPr/>
          <p:nvPr/>
        </p:nvCxnSpPr>
        <p:spPr>
          <a:xfrm>
            <a:off x="708339" y="1612844"/>
            <a:ext cx="6114492"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52593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310849" y="1586463"/>
            <a:ext cx="5030660" cy="3772995"/>
          </a:xfrm>
        </p:spPr>
      </p:pic>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84065" y="957630"/>
            <a:ext cx="6328704" cy="5035207"/>
          </a:xfrm>
        </p:spPr>
      </p:pic>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31</a:t>
            </a:fld>
            <a:endParaRPr lang="en-US">
              <a:solidFill>
                <a:prstClr val="white">
                  <a:tint val="75000"/>
                </a:prstClr>
              </a:solidFill>
            </a:endParaRPr>
          </a:p>
        </p:txBody>
      </p:sp>
    </p:spTree>
    <p:extLst>
      <p:ext uri="{BB962C8B-B14F-4D97-AF65-F5344CB8AC3E}">
        <p14:creationId xmlns:p14="http://schemas.microsoft.com/office/powerpoint/2010/main" val="3293114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38" y="583199"/>
            <a:ext cx="5197293" cy="1189330"/>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Eyewear</a:t>
            </a:r>
          </a:p>
        </p:txBody>
      </p:sp>
      <p:sp>
        <p:nvSpPr>
          <p:cNvPr id="6" name="Content Placeholder 5"/>
          <p:cNvSpPr>
            <a:spLocks noGrp="1"/>
          </p:cNvSpPr>
          <p:nvPr>
            <p:ph sz="quarter" idx="4"/>
          </p:nvPr>
        </p:nvSpPr>
        <p:spPr>
          <a:xfrm>
            <a:off x="5556738" y="1966939"/>
            <a:ext cx="5265071" cy="4488991"/>
          </a:xfrm>
        </p:spPr>
        <p:txBody>
          <a:bodyPr>
            <a:normAutofit/>
          </a:bodyPr>
          <a:lstStyle/>
          <a:p>
            <a:pPr marL="0" indent="0">
              <a:spcAft>
                <a:spcPts val="1200"/>
              </a:spcAft>
              <a:buNone/>
            </a:pPr>
            <a:r>
              <a:rPr lang="en-US" sz="2400" dirty="0">
                <a:latin typeface="Book Antiqua" panose="02040602050305030304" pitchFamily="18" charset="0"/>
              </a:rPr>
              <a:t>ANSI approved</a:t>
            </a:r>
          </a:p>
          <a:p>
            <a:pPr marL="0" indent="0">
              <a:spcAft>
                <a:spcPts val="1200"/>
              </a:spcAft>
              <a:buNone/>
            </a:pPr>
            <a:r>
              <a:rPr lang="en-US" sz="2400" dirty="0">
                <a:latin typeface="Book Antiqua" panose="02040602050305030304" pitchFamily="18" charset="0"/>
              </a:rPr>
              <a:t>Impact resistant</a:t>
            </a:r>
          </a:p>
          <a:p>
            <a:pPr marL="0" indent="0">
              <a:spcAft>
                <a:spcPts val="1200"/>
              </a:spcAft>
              <a:buNone/>
            </a:pPr>
            <a:r>
              <a:rPr lang="en-US" sz="2400" dirty="0">
                <a:latin typeface="Book Antiqua" panose="02040602050305030304" pitchFamily="18" charset="0"/>
              </a:rPr>
              <a:t>Side protection</a:t>
            </a:r>
          </a:p>
          <a:p>
            <a:pPr marL="0" indent="0">
              <a:spcAft>
                <a:spcPts val="1200"/>
              </a:spcAft>
              <a:buNone/>
            </a:pPr>
            <a:r>
              <a:rPr lang="en-US" sz="2400" dirty="0">
                <a:latin typeface="Book Antiqua" panose="02040602050305030304" pitchFamily="18" charset="0"/>
              </a:rPr>
              <a:t>Patient use (Jenn’s Vision)</a:t>
            </a:r>
          </a:p>
          <a:p>
            <a:pPr marL="0" indent="0">
              <a:spcAft>
                <a:spcPts val="1200"/>
              </a:spcAft>
              <a:buNone/>
            </a:pPr>
            <a:r>
              <a:rPr lang="en-US" sz="2400" dirty="0">
                <a:latin typeface="Book Antiqua" panose="02040602050305030304" pitchFamily="18" charset="0"/>
              </a:rPr>
              <a:t>Particles can fly at 50 MPH!</a:t>
            </a:r>
          </a:p>
          <a:p>
            <a:pPr marL="0" indent="0">
              <a:spcAft>
                <a:spcPts val="1200"/>
              </a:spcAft>
              <a:buNone/>
            </a:pPr>
            <a:r>
              <a:rPr lang="en-US" sz="2400" dirty="0">
                <a:latin typeface="Book Antiqua" panose="02040602050305030304" pitchFamily="18" charset="0"/>
              </a:rPr>
              <a:t>Soap and water </a:t>
            </a:r>
            <a:r>
              <a:rPr lang="en-US" sz="2400" u="sng" dirty="0">
                <a:latin typeface="Book Antiqua" panose="02040602050305030304" pitchFamily="18" charset="0"/>
              </a:rPr>
              <a:t>or</a:t>
            </a:r>
            <a:r>
              <a:rPr lang="en-US" sz="2400" dirty="0">
                <a:latin typeface="Book Antiqua" panose="02040602050305030304" pitchFamily="18" charset="0"/>
              </a:rPr>
              <a:t> mid level disinfectant to clean </a:t>
            </a:r>
          </a:p>
          <a:p>
            <a:endParaRPr lang="en-US" dirty="0"/>
          </a:p>
        </p:txBody>
      </p:sp>
      <p:sp>
        <p:nvSpPr>
          <p:cNvPr id="3" name="Slide Number Placeholder 2"/>
          <p:cNvSpPr>
            <a:spLocks noGrp="1"/>
          </p:cNvSpPr>
          <p:nvPr>
            <p:ph type="sldNum" sz="quarter" idx="12"/>
          </p:nvPr>
        </p:nvSpPr>
        <p:spPr/>
        <p:txBody>
          <a:bodyPr/>
          <a:lstStyle/>
          <a:p>
            <a:fld id="{57F7FA02-C91E-47BE-977C-05F166ABEA3A}" type="slidenum">
              <a:rPr lang="en-US" smtClean="0"/>
              <a:pPr/>
              <a:t>32</a:t>
            </a:fld>
            <a:endParaRPr lang="en-US"/>
          </a:p>
        </p:txBody>
      </p:sp>
      <p:pic>
        <p:nvPicPr>
          <p:cNvPr id="4" name="Picture 3"/>
          <p:cNvPicPr>
            <a:picLocks noChangeAspect="1"/>
          </p:cNvPicPr>
          <p:nvPr/>
        </p:nvPicPr>
        <p:blipFill>
          <a:blip r:embed="rId3"/>
          <a:stretch>
            <a:fillRect/>
          </a:stretch>
        </p:blipFill>
        <p:spPr>
          <a:xfrm>
            <a:off x="1" y="31926"/>
            <a:ext cx="4736325" cy="3301209"/>
          </a:xfrm>
          <a:prstGeom prst="rect">
            <a:avLst/>
          </a:prstGeom>
        </p:spPr>
      </p:pic>
      <p:sp>
        <p:nvSpPr>
          <p:cNvPr id="5" name="TextBox 4"/>
          <p:cNvSpPr txBox="1"/>
          <p:nvPr/>
        </p:nvSpPr>
        <p:spPr>
          <a:xfrm>
            <a:off x="3067837" y="31927"/>
            <a:ext cx="1697347" cy="369332"/>
          </a:xfrm>
          <a:prstGeom prst="rect">
            <a:avLst/>
          </a:prstGeom>
          <a:noFill/>
        </p:spPr>
        <p:txBody>
          <a:bodyPr wrap="square" rtlCol="0">
            <a:spAutoFit/>
          </a:bodyPr>
          <a:lstStyle/>
          <a:p>
            <a:r>
              <a:rPr lang="en-US" dirty="0">
                <a:latin typeface="Book Antiqua" panose="02040602050305030304" pitchFamily="18" charset="0"/>
              </a:rPr>
              <a:t>Jenn’s Vision</a:t>
            </a:r>
          </a:p>
        </p:txBody>
      </p:sp>
      <p:cxnSp>
        <p:nvCxnSpPr>
          <p:cNvPr id="10" name="Straight Connector 9"/>
          <p:cNvCxnSpPr/>
          <p:nvPr/>
        </p:nvCxnSpPr>
        <p:spPr>
          <a:xfrm>
            <a:off x="5556738" y="1657450"/>
            <a:ext cx="5265071" cy="0"/>
          </a:xfrm>
          <a:prstGeom prst="line">
            <a:avLst/>
          </a:prstGeom>
        </p:spPr>
        <p:style>
          <a:lnRef idx="3">
            <a:schemeClr val="dk1"/>
          </a:lnRef>
          <a:fillRef idx="0">
            <a:schemeClr val="dk1"/>
          </a:fillRef>
          <a:effectRef idx="2">
            <a:schemeClr val="dk1"/>
          </a:effectRef>
          <a:fontRef idx="minor">
            <a:schemeClr val="tx1"/>
          </a:fontRef>
        </p:style>
      </p:cxn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911" r="1201"/>
          <a:stretch/>
        </p:blipFill>
        <p:spPr>
          <a:xfrm>
            <a:off x="0" y="3333135"/>
            <a:ext cx="4736326" cy="3524865"/>
          </a:xfrm>
          <a:prstGeom prst="rect">
            <a:avLst/>
          </a:prstGeom>
        </p:spPr>
      </p:pic>
      <p:sp>
        <p:nvSpPr>
          <p:cNvPr id="13" name="Rectangle 12"/>
          <p:cNvSpPr/>
          <p:nvPr/>
        </p:nvSpPr>
        <p:spPr>
          <a:xfrm>
            <a:off x="1002891" y="6509102"/>
            <a:ext cx="3615092" cy="369332"/>
          </a:xfrm>
          <a:prstGeom prst="rect">
            <a:avLst/>
          </a:prstGeom>
        </p:spPr>
        <p:txBody>
          <a:bodyPr wrap="none">
            <a:spAutoFit/>
          </a:bodyPr>
          <a:lstStyle/>
          <a:p>
            <a:r>
              <a:rPr lang="en-US" dirty="0">
                <a:solidFill>
                  <a:schemeClr val="bg1"/>
                </a:solidFill>
                <a:latin typeface="Book Antiqua" panose="02040602050305030304" pitchFamily="18" charset="0"/>
              </a:rPr>
              <a:t>www.lasikeyesurgeryhawaii.com</a:t>
            </a:r>
          </a:p>
        </p:txBody>
      </p:sp>
    </p:spTree>
    <p:extLst>
      <p:ext uri="{BB962C8B-B14F-4D97-AF65-F5344CB8AC3E}">
        <p14:creationId xmlns:p14="http://schemas.microsoft.com/office/powerpoint/2010/main" val="8670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125" t="29646" r="6776" b="20979"/>
          <a:stretch/>
        </p:blipFill>
        <p:spPr>
          <a:xfrm>
            <a:off x="6945459" y="1777824"/>
            <a:ext cx="4408341" cy="41787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3"/>
          </p:nvPr>
        </p:nvSpPr>
        <p:spPr>
          <a:xfrm>
            <a:off x="1553190" y="428568"/>
            <a:ext cx="3919141" cy="768161"/>
          </a:xfrm>
        </p:spPr>
        <p:txBody>
          <a:bodyPr>
            <a:normAutofit fontScale="25000" lnSpcReduction="20000"/>
          </a:bodyPr>
          <a:lstStyle/>
          <a:p>
            <a:pPr algn="ctr"/>
            <a:endParaRPr lang="en-US" sz="3200" dirty="0"/>
          </a:p>
          <a:p>
            <a:pPr algn="ctr"/>
            <a:r>
              <a:rPr lang="en-US" sz="16000" b="0" dirty="0">
                <a:effectLst>
                  <a:outerShdw blurRad="38100" dist="38100" dir="2700000" algn="tl">
                    <a:srgbClr val="000000">
                      <a:alpha val="43137"/>
                    </a:srgbClr>
                  </a:outerShdw>
                </a:effectLst>
                <a:latin typeface="Bookman Old Style" panose="02050604050505020204" pitchFamily="18" charset="0"/>
              </a:rPr>
              <a:t>Gloves</a:t>
            </a:r>
          </a:p>
        </p:txBody>
      </p:sp>
      <p:sp>
        <p:nvSpPr>
          <p:cNvPr id="6" name="Content Placeholder 5"/>
          <p:cNvSpPr>
            <a:spLocks noGrp="1"/>
          </p:cNvSpPr>
          <p:nvPr>
            <p:ph sz="quarter" idx="4"/>
          </p:nvPr>
        </p:nvSpPr>
        <p:spPr>
          <a:xfrm>
            <a:off x="1017431" y="1378038"/>
            <a:ext cx="5481843" cy="4978313"/>
          </a:xfrm>
        </p:spPr>
        <p:txBody>
          <a:bodyPr>
            <a:normAutofit fontScale="40000" lnSpcReduction="20000"/>
          </a:bodyPr>
          <a:lstStyle/>
          <a:p>
            <a:pPr marL="0" indent="0">
              <a:lnSpc>
                <a:spcPct val="120000"/>
              </a:lnSpc>
              <a:spcAft>
                <a:spcPts val="600"/>
              </a:spcAft>
              <a:buNone/>
            </a:pPr>
            <a:r>
              <a:rPr lang="en-US" sz="6000" dirty="0">
                <a:latin typeface="Book Antiqua" panose="02040602050305030304" pitchFamily="18" charset="0"/>
              </a:rPr>
              <a:t>Size, task &amp; material appropriate</a:t>
            </a:r>
          </a:p>
          <a:p>
            <a:pPr marL="0" indent="0">
              <a:lnSpc>
                <a:spcPct val="120000"/>
              </a:lnSpc>
              <a:spcAft>
                <a:spcPts val="600"/>
              </a:spcAft>
              <a:buNone/>
            </a:pPr>
            <a:r>
              <a:rPr lang="en-US" sz="6000" dirty="0">
                <a:latin typeface="Book Antiqua" panose="02040602050305030304" pitchFamily="18" charset="0"/>
              </a:rPr>
              <a:t>Exam  – change &amp; wash hands if torn, cut or punctured. No washing gloves!</a:t>
            </a:r>
          </a:p>
          <a:p>
            <a:pPr marL="0" indent="0">
              <a:lnSpc>
                <a:spcPct val="120000"/>
              </a:lnSpc>
              <a:spcAft>
                <a:spcPts val="600"/>
              </a:spcAft>
              <a:buNone/>
            </a:pPr>
            <a:r>
              <a:rPr lang="en-US" sz="6000" dirty="0">
                <a:latin typeface="Book Antiqua" panose="02040602050305030304" pitchFamily="18" charset="0"/>
              </a:rPr>
              <a:t>Surgical–sterile</a:t>
            </a:r>
          </a:p>
          <a:p>
            <a:pPr marL="0" indent="0">
              <a:lnSpc>
                <a:spcPct val="120000"/>
              </a:lnSpc>
              <a:spcAft>
                <a:spcPts val="600"/>
              </a:spcAft>
              <a:buNone/>
            </a:pPr>
            <a:r>
              <a:rPr lang="en-US" sz="6000" dirty="0">
                <a:latin typeface="Book Antiqua" panose="02040602050305030304" pitchFamily="18" charset="0"/>
              </a:rPr>
              <a:t>Over–cover</a:t>
            </a:r>
          </a:p>
          <a:p>
            <a:pPr marL="0" indent="0">
              <a:lnSpc>
                <a:spcPct val="120000"/>
              </a:lnSpc>
              <a:spcAft>
                <a:spcPts val="600"/>
              </a:spcAft>
              <a:buNone/>
            </a:pPr>
            <a:r>
              <a:rPr lang="en-US" sz="6000" dirty="0">
                <a:latin typeface="Book Antiqua" panose="02040602050305030304" pitchFamily="18" charset="0"/>
              </a:rPr>
              <a:t>Utility–housekeeping</a:t>
            </a:r>
          </a:p>
          <a:p>
            <a:pPr marL="0" indent="0">
              <a:lnSpc>
                <a:spcPct val="120000"/>
              </a:lnSpc>
              <a:spcAft>
                <a:spcPts val="600"/>
              </a:spcAft>
              <a:buNone/>
            </a:pPr>
            <a:r>
              <a:rPr lang="en-US" sz="6000" dirty="0">
                <a:latin typeface="Book Antiqua" panose="02040602050305030304" pitchFamily="18" charset="0"/>
              </a:rPr>
              <a:t>Allergies or contact dermatitis?</a:t>
            </a:r>
          </a:p>
          <a:p>
            <a:pPr marL="0" indent="0">
              <a:lnSpc>
                <a:spcPct val="120000"/>
              </a:lnSpc>
              <a:spcAft>
                <a:spcPts val="600"/>
              </a:spcAft>
              <a:buNone/>
            </a:pPr>
            <a:r>
              <a:rPr lang="en-US" sz="6000" dirty="0">
                <a:latin typeface="Book Antiqua" panose="02040602050305030304" pitchFamily="18" charset="0"/>
              </a:rPr>
              <a:t>Short fingernails (not artificial)</a:t>
            </a:r>
          </a:p>
          <a:p>
            <a:pPr marL="0" indent="0">
              <a:lnSpc>
                <a:spcPct val="120000"/>
              </a:lnSpc>
              <a:spcAft>
                <a:spcPts val="600"/>
              </a:spcAft>
              <a:buNone/>
            </a:pPr>
            <a:r>
              <a:rPr lang="en-US" sz="6000" dirty="0">
                <a:latin typeface="Book Antiqua" panose="02040602050305030304" pitchFamily="18" charset="0"/>
              </a:rPr>
              <a:t>Limit hand or nail jewelry </a:t>
            </a:r>
          </a:p>
          <a:p>
            <a:endParaRPr lang="en-US" dirty="0"/>
          </a:p>
        </p:txBody>
      </p:sp>
      <p:sp>
        <p:nvSpPr>
          <p:cNvPr id="2" name="Slide Number Placeholder 1"/>
          <p:cNvSpPr>
            <a:spLocks noGrp="1"/>
          </p:cNvSpPr>
          <p:nvPr>
            <p:ph type="sldNum" sz="quarter" idx="12"/>
          </p:nvPr>
        </p:nvSpPr>
        <p:spPr/>
        <p:txBody>
          <a:bodyPr/>
          <a:lstStyle/>
          <a:p>
            <a:fld id="{57F7FA02-C91E-47BE-977C-05F166ABEA3A}" type="slidenum">
              <a:rPr lang="en-US" smtClean="0"/>
              <a:pPr/>
              <a:t>33</a:t>
            </a:fld>
            <a:endParaRPr lang="en-US"/>
          </a:p>
        </p:txBody>
      </p:sp>
      <p:cxnSp>
        <p:nvCxnSpPr>
          <p:cNvPr id="7" name="Straight Connector 6"/>
          <p:cNvCxnSpPr/>
          <p:nvPr/>
        </p:nvCxnSpPr>
        <p:spPr>
          <a:xfrm>
            <a:off x="1017431" y="1196729"/>
            <a:ext cx="1033636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53208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87759" y="250632"/>
            <a:ext cx="8910212" cy="1256517"/>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Respiratory Hygiene/Cough Etiquette</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6960" y="555943"/>
            <a:ext cx="1521150" cy="1532746"/>
          </a:xfrm>
        </p:spPr>
      </p:pic>
      <p:sp>
        <p:nvSpPr>
          <p:cNvPr id="12" name="Text Placeholder 11"/>
          <p:cNvSpPr>
            <a:spLocks noGrp="1"/>
          </p:cNvSpPr>
          <p:nvPr>
            <p:ph type="body" sz="half" idx="2"/>
          </p:nvPr>
        </p:nvSpPr>
        <p:spPr>
          <a:xfrm>
            <a:off x="887890" y="1975126"/>
            <a:ext cx="5070508" cy="4147236"/>
          </a:xfrm>
        </p:spPr>
        <p:txBody>
          <a:bodyPr>
            <a:normAutofit/>
          </a:bodyPr>
          <a:lstStyle/>
          <a:p>
            <a:pPr>
              <a:lnSpc>
                <a:spcPct val="100000"/>
              </a:lnSpc>
            </a:pPr>
            <a:r>
              <a:rPr lang="en-US" sz="2400" dirty="0">
                <a:latin typeface="Book Antiqua" panose="02040602050305030304" pitchFamily="18" charset="0"/>
              </a:rPr>
              <a:t>Policies &amp; procedures to contain respiratory secretions in potentially infectious people from the time they enter the dental setting</a:t>
            </a:r>
          </a:p>
          <a:p>
            <a:pPr marL="342900" indent="-342900">
              <a:lnSpc>
                <a:spcPct val="100000"/>
              </a:lnSpc>
              <a:buFont typeface="Arial" panose="020B0604020202020204" pitchFamily="34" charset="0"/>
              <a:buChar char="•"/>
            </a:pPr>
            <a:r>
              <a:rPr lang="en-US" sz="2200" dirty="0">
                <a:latin typeface="Book Antiqua" panose="02040602050305030304" pitchFamily="18" charset="0"/>
              </a:rPr>
              <a:t>Posting of instructional signs </a:t>
            </a:r>
          </a:p>
          <a:p>
            <a:pPr marL="342900" indent="-342900">
              <a:lnSpc>
                <a:spcPct val="100000"/>
              </a:lnSpc>
              <a:buFont typeface="Arial" panose="020B0604020202020204" pitchFamily="34" charset="0"/>
              <a:buChar char="•"/>
            </a:pPr>
            <a:r>
              <a:rPr lang="en-US" sz="2200" dirty="0">
                <a:latin typeface="Book Antiqua" panose="02040602050305030304" pitchFamily="18" charset="0"/>
              </a:rPr>
              <a:t>Tissues &amp; a no-touch receptacle for disposal</a:t>
            </a:r>
          </a:p>
          <a:p>
            <a:pPr marL="342900" indent="-342900">
              <a:lnSpc>
                <a:spcPct val="100000"/>
              </a:lnSpc>
              <a:buFont typeface="Arial" panose="020B0604020202020204" pitchFamily="34" charset="0"/>
              <a:buChar char="•"/>
            </a:pPr>
            <a:r>
              <a:rPr lang="en-US" sz="2200" dirty="0">
                <a:latin typeface="Book Antiqua" panose="02040602050305030304" pitchFamily="18" charset="0"/>
              </a:rPr>
              <a:t>Resources for hand hygiene</a:t>
            </a:r>
          </a:p>
          <a:p>
            <a:pPr marL="342900" indent="-342900">
              <a:lnSpc>
                <a:spcPct val="100000"/>
              </a:lnSpc>
              <a:buFont typeface="Arial" panose="020B0604020202020204" pitchFamily="34" charset="0"/>
              <a:buChar char="•"/>
            </a:pPr>
            <a:r>
              <a:rPr lang="en-US" sz="2200" dirty="0">
                <a:latin typeface="Book Antiqua" panose="02040602050305030304" pitchFamily="18" charset="0"/>
              </a:rPr>
              <a:t>Face masks for patient use</a:t>
            </a:r>
          </a:p>
        </p:txBody>
      </p:sp>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34</a:t>
            </a:fld>
            <a:endParaRPr lang="en-US">
              <a:solidFill>
                <a:prstClr val="white">
                  <a:tint val="75000"/>
                </a:prstClr>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630" r="12963"/>
          <a:stretch/>
        </p:blipFill>
        <p:spPr>
          <a:xfrm>
            <a:off x="8610600" y="3605866"/>
            <a:ext cx="2771822" cy="238287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2650" y="2152729"/>
            <a:ext cx="1549771" cy="1325057"/>
          </a:xfrm>
          <a:prstGeom prst="rect">
            <a:avLst/>
          </a:prstGeom>
        </p:spPr>
      </p:pic>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1048" y="1875289"/>
            <a:ext cx="2514951" cy="414723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494" y="2152729"/>
            <a:ext cx="1119506" cy="1369040"/>
          </a:xfrm>
          <a:prstGeom prst="rect">
            <a:avLst/>
          </a:prstGeom>
        </p:spPr>
      </p:pic>
      <p:cxnSp>
        <p:nvCxnSpPr>
          <p:cNvPr id="19" name="Straight Connector 18"/>
          <p:cNvCxnSpPr/>
          <p:nvPr/>
        </p:nvCxnSpPr>
        <p:spPr>
          <a:xfrm>
            <a:off x="1252601" y="1741137"/>
            <a:ext cx="8445370" cy="1"/>
          </a:xfrm>
          <a:prstGeom prst="line">
            <a:avLst/>
          </a:prstGeom>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45897" y="245896"/>
            <a:ext cx="1744394" cy="1252602"/>
          </a:xfrm>
          <a:prstGeom prst="rect">
            <a:avLst/>
          </a:prstGeom>
        </p:spPr>
      </p:pic>
    </p:spTree>
    <p:extLst>
      <p:ext uri="{BB962C8B-B14F-4D97-AF65-F5344CB8AC3E}">
        <p14:creationId xmlns:p14="http://schemas.microsoft.com/office/powerpoint/2010/main" val="133787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242" y="365125"/>
            <a:ext cx="10271557" cy="1142024"/>
          </a:xfrm>
        </p:spPr>
        <p:txBody>
          <a:bodyPr>
            <a:normAutofit/>
          </a:bodyPr>
          <a:lstStyle/>
          <a:p>
            <a:pPr algn="ctr"/>
            <a:r>
              <a:rPr lang="en-US" sz="4000" dirty="0">
                <a:latin typeface="Bookman Old Style" panose="02050604050505020204" pitchFamily="18" charset="0"/>
              </a:rPr>
              <a:t>Sharps Safety</a:t>
            </a:r>
          </a:p>
        </p:txBody>
      </p:sp>
      <p:sp>
        <p:nvSpPr>
          <p:cNvPr id="10" name="Content Placeholder 9"/>
          <p:cNvSpPr>
            <a:spLocks noGrp="1"/>
          </p:cNvSpPr>
          <p:nvPr>
            <p:ph sz="half" idx="1"/>
          </p:nvPr>
        </p:nvSpPr>
        <p:spPr>
          <a:xfrm>
            <a:off x="1082243" y="1907284"/>
            <a:ext cx="5037203" cy="4048930"/>
          </a:xfrm>
        </p:spPr>
        <p:txBody>
          <a:bodyPr>
            <a:normAutofit/>
          </a:bodyPr>
          <a:lstStyle/>
          <a:p>
            <a:pPr>
              <a:lnSpc>
                <a:spcPct val="150000"/>
              </a:lnSpc>
              <a:spcBef>
                <a:spcPts val="0"/>
              </a:spcBef>
            </a:pPr>
            <a:r>
              <a:rPr lang="en-US" sz="2400" dirty="0">
                <a:latin typeface="Book Antiqua" panose="02040602050305030304" pitchFamily="18" charset="0"/>
              </a:rPr>
              <a:t>DHCP trained on the use and disposal of sharps </a:t>
            </a:r>
          </a:p>
          <a:p>
            <a:pPr>
              <a:lnSpc>
                <a:spcPct val="150000"/>
              </a:lnSpc>
              <a:spcBef>
                <a:spcPts val="0"/>
              </a:spcBef>
            </a:pPr>
            <a:r>
              <a:rPr lang="en-US" sz="2400" dirty="0">
                <a:latin typeface="Book Antiqua" panose="02040602050305030304" pitchFamily="18" charset="0"/>
              </a:rPr>
              <a:t>Dispose of sharps ASAP, as close as possible to area of use </a:t>
            </a:r>
          </a:p>
          <a:p>
            <a:pPr>
              <a:lnSpc>
                <a:spcPct val="150000"/>
              </a:lnSpc>
              <a:spcBef>
                <a:spcPts val="0"/>
              </a:spcBef>
            </a:pPr>
            <a:r>
              <a:rPr lang="en-US" sz="2400" dirty="0">
                <a:latin typeface="Book Antiqua" panose="02040602050305030304" pitchFamily="18" charset="0"/>
              </a:rPr>
              <a:t>Sharps containers are disposed of per fed, state &amp; local rules</a:t>
            </a:r>
          </a:p>
          <a:p>
            <a:pPr>
              <a:lnSpc>
                <a:spcPct val="150000"/>
              </a:lnSpc>
              <a:spcBef>
                <a:spcPts val="0"/>
              </a:spcBef>
            </a:pPr>
            <a:r>
              <a:rPr lang="en-US" sz="2400" dirty="0">
                <a:latin typeface="Book Antiqua" panose="02040602050305030304" pitchFamily="18" charset="0"/>
              </a:rPr>
              <a:t>Use one handed technique</a:t>
            </a:r>
          </a:p>
          <a:p>
            <a:pPr>
              <a:lnSpc>
                <a:spcPct val="150000"/>
              </a:lnSpc>
            </a:pPr>
            <a:endParaRPr lang="en-US" sz="2400" dirty="0">
              <a:latin typeface="Book Antiqua" panose="02040602050305030304" pitchFamily="18" charset="0"/>
            </a:endParaRPr>
          </a:p>
          <a:p>
            <a:endParaRPr lang="en-US" dirty="0"/>
          </a:p>
          <a:p>
            <a:endParaRPr lang="en-US" dirty="0"/>
          </a:p>
          <a:p>
            <a:endParaRPr lang="en-US" dirty="0"/>
          </a:p>
        </p:txBody>
      </p:sp>
      <p:pic>
        <p:nvPicPr>
          <p:cNvPr id="12" name="Content Placeholder 1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578" t="6081" r="13010" b="7353"/>
          <a:stretch/>
        </p:blipFill>
        <p:spPr>
          <a:xfrm>
            <a:off x="6569612" y="1907284"/>
            <a:ext cx="4849171" cy="4048930"/>
          </a:xfrm>
        </p:spPr>
      </p:pic>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35</a:t>
            </a:fld>
            <a:endParaRPr lang="en-US">
              <a:solidFill>
                <a:prstClr val="white">
                  <a:tint val="75000"/>
                </a:prstClr>
              </a:solidFill>
            </a:endParaRPr>
          </a:p>
        </p:txBody>
      </p:sp>
      <p:cxnSp>
        <p:nvCxnSpPr>
          <p:cNvPr id="14" name="Straight Connector 13"/>
          <p:cNvCxnSpPr/>
          <p:nvPr/>
        </p:nvCxnSpPr>
        <p:spPr>
          <a:xfrm flipV="1">
            <a:off x="1082242" y="1673954"/>
            <a:ext cx="10336541" cy="12161"/>
          </a:xfrm>
          <a:prstGeom prst="line">
            <a:avLst/>
          </a:prstGeom>
        </p:spPr>
        <p:style>
          <a:lnRef idx="3">
            <a:schemeClr val="dk1"/>
          </a:lnRef>
          <a:fillRef idx="0">
            <a:schemeClr val="dk1"/>
          </a:fillRef>
          <a:effectRef idx="2">
            <a:schemeClr val="dk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7688" y="237688"/>
            <a:ext cx="1686168" cy="1210792"/>
          </a:xfrm>
          <a:prstGeom prst="rect">
            <a:avLst/>
          </a:prstGeom>
        </p:spPr>
      </p:pic>
    </p:spTree>
    <p:extLst>
      <p:ext uri="{BB962C8B-B14F-4D97-AF65-F5344CB8AC3E}">
        <p14:creationId xmlns:p14="http://schemas.microsoft.com/office/powerpoint/2010/main" val="49225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279" y="492369"/>
            <a:ext cx="7766520" cy="998806"/>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Sharps Safety</a:t>
            </a:r>
          </a:p>
        </p:txBody>
      </p:sp>
      <p:sp>
        <p:nvSpPr>
          <p:cNvPr id="4" name="Content Placeholder 3"/>
          <p:cNvSpPr>
            <a:spLocks noGrp="1"/>
          </p:cNvSpPr>
          <p:nvPr>
            <p:ph sz="half" idx="2"/>
          </p:nvPr>
        </p:nvSpPr>
        <p:spPr>
          <a:xfrm>
            <a:off x="3587279" y="1659988"/>
            <a:ext cx="7766520" cy="4611165"/>
          </a:xfrm>
        </p:spPr>
        <p:txBody>
          <a:bodyPr>
            <a:noAutofit/>
          </a:bodyPr>
          <a:lstStyle/>
          <a:p>
            <a:pPr>
              <a:lnSpc>
                <a:spcPct val="100000"/>
              </a:lnSpc>
              <a:spcBef>
                <a:spcPts val="600"/>
              </a:spcBef>
              <a:spcAft>
                <a:spcPts val="1200"/>
              </a:spcAft>
            </a:pPr>
            <a:r>
              <a:rPr lang="en-US" sz="2400" dirty="0">
                <a:latin typeface="Book Antiqua" panose="02040602050305030304" pitchFamily="18" charset="0"/>
              </a:rPr>
              <a:t>Devices with engineered safety features must be identified, selected and evaluated annually or upon entry to the market by DHCP</a:t>
            </a:r>
          </a:p>
          <a:p>
            <a:pPr>
              <a:lnSpc>
                <a:spcPct val="150000"/>
              </a:lnSpc>
              <a:spcBef>
                <a:spcPts val="600"/>
              </a:spcBef>
              <a:spcAft>
                <a:spcPts val="1200"/>
              </a:spcAft>
            </a:pPr>
            <a:r>
              <a:rPr lang="en-US" sz="2400" dirty="0">
                <a:latin typeface="Book Antiqua" panose="02040602050305030304" pitchFamily="18" charset="0"/>
              </a:rPr>
              <a:t>The items are used by non-managerial staff</a:t>
            </a:r>
          </a:p>
          <a:p>
            <a:pPr>
              <a:lnSpc>
                <a:spcPct val="150000"/>
              </a:lnSpc>
              <a:spcBef>
                <a:spcPts val="600"/>
              </a:spcBef>
              <a:spcAft>
                <a:spcPts val="1200"/>
              </a:spcAft>
            </a:pPr>
            <a:r>
              <a:rPr lang="en-US" sz="2400" dirty="0">
                <a:latin typeface="Book Antiqua" panose="02040602050305030304" pitchFamily="18" charset="0"/>
              </a:rPr>
              <a:t>Signed screening and evaluation forms kept on file</a:t>
            </a:r>
          </a:p>
          <a:p>
            <a:pPr marL="0" indent="0">
              <a:lnSpc>
                <a:spcPct val="150000"/>
              </a:lnSpc>
              <a:spcBef>
                <a:spcPts val="600"/>
              </a:spcBef>
              <a:spcAft>
                <a:spcPts val="1200"/>
              </a:spcAft>
              <a:buNone/>
            </a:pPr>
            <a:r>
              <a:rPr lang="en-US" sz="2400" dirty="0">
                <a:latin typeface="Book Antiqua" panose="02040602050305030304" pitchFamily="18" charset="0"/>
              </a:rPr>
              <a:t>Device screening/evaluation forms can be found at </a:t>
            </a:r>
            <a:r>
              <a:rPr lang="en-US" sz="2400" dirty="0">
                <a:solidFill>
                  <a:schemeClr val="bg1"/>
                </a:solidFill>
                <a:latin typeface="Book Antiqua" panose="02040602050305030304" pitchFamily="18" charset="0"/>
              </a:rPr>
              <a:t>www.cdc.gov/oralhealth/infectioncontrol/forms.htm</a:t>
            </a:r>
          </a:p>
        </p:txBody>
      </p:sp>
      <p:pic>
        <p:nvPicPr>
          <p:cNvPr id="7" name="Content Placeholder 6"/>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6591" t="10107" r="1350" b="17092"/>
          <a:stretch/>
        </p:blipFill>
        <p:spPr>
          <a:xfrm>
            <a:off x="73643" y="4445392"/>
            <a:ext cx="3366827" cy="2291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702" t="476" r="7583" b="7278"/>
          <a:stretch/>
        </p:blipFill>
        <p:spPr>
          <a:xfrm>
            <a:off x="73643" y="43211"/>
            <a:ext cx="3327848" cy="4278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4664" y="0"/>
            <a:ext cx="1722393"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Septodont.com</a:t>
            </a:r>
          </a:p>
        </p:txBody>
      </p:sp>
      <p:sp>
        <p:nvSpPr>
          <p:cNvPr id="5" name="TextBox 4"/>
          <p:cNvSpPr txBox="1"/>
          <p:nvPr/>
        </p:nvSpPr>
        <p:spPr>
          <a:xfrm>
            <a:off x="1120000" y="6490941"/>
            <a:ext cx="2073366"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Southmedic.com</a:t>
            </a:r>
          </a:p>
        </p:txBody>
      </p:sp>
      <p:sp>
        <p:nvSpPr>
          <p:cNvPr id="6" name="Slide Number Placeholder 5"/>
          <p:cNvSpPr>
            <a:spLocks noGrp="1"/>
          </p:cNvSpPr>
          <p:nvPr>
            <p:ph type="sldNum" sz="quarter" idx="12"/>
          </p:nvPr>
        </p:nvSpPr>
        <p:spPr/>
        <p:txBody>
          <a:bodyPr/>
          <a:lstStyle/>
          <a:p>
            <a:fld id="{57F7FA02-C91E-47BE-977C-05F166ABEA3A}" type="slidenum">
              <a:rPr lang="en-US" smtClean="0"/>
              <a:pPr/>
              <a:t>36</a:t>
            </a:fld>
            <a:endParaRPr lang="en-US"/>
          </a:p>
        </p:txBody>
      </p:sp>
      <p:cxnSp>
        <p:nvCxnSpPr>
          <p:cNvPr id="10" name="Straight Connector 9"/>
          <p:cNvCxnSpPr/>
          <p:nvPr/>
        </p:nvCxnSpPr>
        <p:spPr>
          <a:xfrm>
            <a:off x="3587279" y="1491175"/>
            <a:ext cx="7766520" cy="1370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80102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6"/>
            <a:ext cx="10515600" cy="1153868"/>
          </a:xfrm>
        </p:spPr>
        <p:txBody>
          <a:bodyPr>
            <a:normAutofit/>
          </a:bodyPr>
          <a:lstStyle/>
          <a:p>
            <a:pPr algn="ctr"/>
            <a:r>
              <a:rPr lang="en-US" sz="4000" dirty="0">
                <a:latin typeface="Bookman Old Style" panose="02050604050505020204" pitchFamily="18" charset="0"/>
              </a:rPr>
              <a:t>Safe Injection Practices </a:t>
            </a:r>
          </a:p>
        </p:txBody>
      </p:sp>
      <p:pic>
        <p:nvPicPr>
          <p:cNvPr id="10" name="Content Placeholder 9"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t="4723" b="3625"/>
          <a:stretch/>
        </p:blipFill>
        <p:spPr>
          <a:xfrm>
            <a:off x="838200" y="1716274"/>
            <a:ext cx="7575107" cy="3629116"/>
          </a:xfrm>
        </p:spPr>
      </p:pic>
      <p:cxnSp>
        <p:nvCxnSpPr>
          <p:cNvPr id="12" name="Straight Connector 11"/>
          <p:cNvCxnSpPr/>
          <p:nvPr/>
        </p:nvCxnSpPr>
        <p:spPr>
          <a:xfrm>
            <a:off x="838200" y="1406769"/>
            <a:ext cx="105156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838200" y="5345390"/>
            <a:ext cx="7575107" cy="461665"/>
          </a:xfrm>
          <a:prstGeom prst="rect">
            <a:avLst/>
          </a:prstGeom>
          <a:noFill/>
        </p:spPr>
        <p:txBody>
          <a:bodyPr wrap="square" rtlCol="0">
            <a:spAutoFit/>
          </a:bodyPr>
          <a:lstStyle/>
          <a:p>
            <a:pPr algn="ctr"/>
            <a:r>
              <a:rPr lang="en-US" sz="2400" dirty="0">
                <a:latin typeface="Book Antiqua" panose="02040602050305030304" pitchFamily="18" charset="0"/>
              </a:rPr>
              <a:t>ONEandONLYcampaign.org</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58718" y="2307046"/>
            <a:ext cx="3629117" cy="2447573"/>
          </a:xfrm>
          <a:prstGeom prst="rect">
            <a:avLst/>
          </a:prstGeom>
        </p:spPr>
      </p:pic>
      <p:sp>
        <p:nvSpPr>
          <p:cNvPr id="15" name="TextBox 14"/>
          <p:cNvSpPr txBox="1"/>
          <p:nvPr/>
        </p:nvSpPr>
        <p:spPr>
          <a:xfrm>
            <a:off x="8521121" y="4976058"/>
            <a:ext cx="2704309" cy="369332"/>
          </a:xfrm>
          <a:prstGeom prst="rect">
            <a:avLst/>
          </a:prstGeom>
          <a:noFill/>
        </p:spPr>
        <p:txBody>
          <a:bodyPr wrap="square" rtlCol="0">
            <a:spAutoFit/>
          </a:bodyPr>
          <a:lstStyle/>
          <a:p>
            <a:r>
              <a:rPr lang="en-US" dirty="0">
                <a:solidFill>
                  <a:schemeClr val="bg1"/>
                </a:solidFill>
                <a:latin typeface="Book Antiqua" panose="02040602050305030304" pitchFamily="18" charset="0"/>
              </a:rPr>
              <a:t>www.septodontusa.com</a:t>
            </a:r>
          </a:p>
        </p:txBody>
      </p:sp>
    </p:spTree>
    <p:extLst>
      <p:ext uri="{BB962C8B-B14F-4D97-AF65-F5344CB8AC3E}">
        <p14:creationId xmlns:p14="http://schemas.microsoft.com/office/powerpoint/2010/main" val="1321906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604910"/>
            <a:ext cx="9536264" cy="986123"/>
          </a:xfrm>
        </p:spPr>
        <p:txBody>
          <a:bodyPr>
            <a:normAutofit fontScale="90000"/>
          </a:bodyPr>
          <a:lstStyle/>
          <a:p>
            <a:pPr algn="ctr"/>
            <a:r>
              <a:rPr lang="en-US" dirty="0">
                <a:effectLst>
                  <a:outerShdw blurRad="38100" dist="38100" dir="2700000" algn="tl">
                    <a:srgbClr val="000000">
                      <a:alpha val="43137"/>
                    </a:srgbClr>
                  </a:outerShdw>
                </a:effectLst>
                <a:latin typeface="Bookman Old Style" panose="02050604050505020204" pitchFamily="18" charset="0"/>
              </a:rPr>
              <a:t>Sterilization &amp; Disinfection of Patient-Care Items &amp; Devices</a:t>
            </a:r>
            <a:br>
              <a:rPr lang="en-US" dirty="0"/>
            </a:br>
            <a:endParaRPr lang="en-US" dirty="0"/>
          </a:p>
        </p:txBody>
      </p:sp>
      <p:sp>
        <p:nvSpPr>
          <p:cNvPr id="3" name="Content Placeholder 2"/>
          <p:cNvSpPr>
            <a:spLocks noGrp="1"/>
          </p:cNvSpPr>
          <p:nvPr>
            <p:ph idx="1"/>
          </p:nvPr>
        </p:nvSpPr>
        <p:spPr>
          <a:xfrm>
            <a:off x="5367129" y="1928656"/>
            <a:ext cx="5632175" cy="4351338"/>
          </a:xfrm>
        </p:spPr>
        <p:txBody>
          <a:bodyPr/>
          <a:lstStyle/>
          <a:p>
            <a:pPr marL="0" indent="0">
              <a:buNone/>
            </a:pPr>
            <a:endParaRPr lang="en-US" dirty="0"/>
          </a:p>
          <a:p>
            <a:pPr marL="0" indent="0">
              <a:buNone/>
            </a:pPr>
            <a:endParaRPr lang="en-US" dirty="0"/>
          </a:p>
          <a:p>
            <a:pPr marL="0" indent="0">
              <a:buNone/>
            </a:pPr>
            <a:endParaRPr lang="en-US" dirty="0"/>
          </a:p>
        </p:txBody>
      </p:sp>
      <p:graphicFrame>
        <p:nvGraphicFramePr>
          <p:cNvPr id="6" name="Diagram 5"/>
          <p:cNvGraphicFramePr/>
          <p:nvPr>
            <p:extLst/>
          </p:nvPr>
        </p:nvGraphicFramePr>
        <p:xfrm>
          <a:off x="1030310" y="2138208"/>
          <a:ext cx="6387594" cy="3927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38</a:t>
            </a:fld>
            <a:endParaRPr lang="en-US">
              <a:solidFill>
                <a:prstClr val="white">
                  <a:tint val="75000"/>
                </a:prstClr>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904" y="2138209"/>
            <a:ext cx="3581400" cy="3932231"/>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69663" y="169662"/>
            <a:ext cx="1802363" cy="1463041"/>
          </a:xfrm>
          <a:prstGeom prst="rect">
            <a:avLst/>
          </a:prstGeom>
        </p:spPr>
      </p:pic>
      <p:cxnSp>
        <p:nvCxnSpPr>
          <p:cNvPr id="9" name="Straight Connector 8"/>
          <p:cNvCxnSpPr/>
          <p:nvPr/>
        </p:nvCxnSpPr>
        <p:spPr>
          <a:xfrm>
            <a:off x="1645920" y="1802364"/>
            <a:ext cx="935338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946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04599" y="337625"/>
            <a:ext cx="10338657" cy="1245507"/>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Instrument Cleaning</a:t>
            </a:r>
          </a:p>
        </p:txBody>
      </p:sp>
      <p:pic>
        <p:nvPicPr>
          <p:cNvPr id="12" name="Content Placeholder 11"/>
          <p:cNvPicPr>
            <a:picLocks noGrp="1" noChangeAspect="1"/>
          </p:cNvPicPr>
          <p:nvPr>
            <p:ph sz="half" idx="1"/>
          </p:nvPr>
        </p:nvPicPr>
        <p:blipFill rotWithShape="1">
          <a:blip r:embed="rId3" cstate="print"/>
          <a:srcRect l="3406" r="3733" b="9993"/>
          <a:stretch/>
        </p:blipFill>
        <p:spPr>
          <a:xfrm>
            <a:off x="904599" y="1820334"/>
            <a:ext cx="3281036" cy="3922992"/>
          </a:xfrm>
          <a:prstGeom prst="rect">
            <a:avLst/>
          </a:prstGeom>
        </p:spPr>
      </p:pic>
      <p:sp>
        <p:nvSpPr>
          <p:cNvPr id="11" name="Content Placeholder 10"/>
          <p:cNvSpPr>
            <a:spLocks noGrp="1"/>
          </p:cNvSpPr>
          <p:nvPr>
            <p:ph sz="half" idx="2"/>
          </p:nvPr>
        </p:nvSpPr>
        <p:spPr>
          <a:xfrm>
            <a:off x="4304714" y="1820335"/>
            <a:ext cx="6938542" cy="4329566"/>
          </a:xfrm>
        </p:spPr>
        <p:txBody>
          <a:bodyPr>
            <a:normAutofit/>
          </a:bodyPr>
          <a:lstStyle/>
          <a:p>
            <a:pPr marL="0" indent="0">
              <a:spcBef>
                <a:spcPts val="0"/>
              </a:spcBef>
              <a:spcAft>
                <a:spcPts val="1200"/>
              </a:spcAft>
              <a:buNone/>
            </a:pPr>
            <a:r>
              <a:rPr lang="en-US" dirty="0">
                <a:latin typeface="Book Antiqua" panose="02040602050305030304" pitchFamily="18" charset="0"/>
              </a:rPr>
              <a:t>Cleaning types -</a:t>
            </a:r>
          </a:p>
          <a:p>
            <a:pPr marL="914400" lvl="1" indent="-457200">
              <a:lnSpc>
                <a:spcPct val="150000"/>
              </a:lnSpc>
              <a:spcBef>
                <a:spcPts val="0"/>
              </a:spcBef>
              <a:spcAft>
                <a:spcPts val="600"/>
              </a:spcAft>
              <a:buFont typeface="+mj-lt"/>
              <a:buAutoNum type="arabicPeriod"/>
            </a:pPr>
            <a:r>
              <a:rPr lang="en-US" dirty="0">
                <a:latin typeface="Book Antiqua" panose="02040602050305030304" pitchFamily="18" charset="0"/>
              </a:rPr>
              <a:t>Hand scrubbing with a </a:t>
            </a:r>
            <a:r>
              <a:rPr lang="en-US" dirty="0">
                <a:solidFill>
                  <a:srgbClr val="FFFF00"/>
                </a:solidFill>
                <a:latin typeface="Book Antiqua" panose="02040602050305030304" pitchFamily="18" charset="0"/>
              </a:rPr>
              <a:t>long</a:t>
            </a:r>
            <a:r>
              <a:rPr lang="en-US" dirty="0">
                <a:latin typeface="Book Antiqua" panose="02040602050305030304" pitchFamily="18" charset="0"/>
              </a:rPr>
              <a:t> handled brush I</a:t>
            </a:r>
            <a:r>
              <a:rPr lang="en-US" sz="2400" dirty="0">
                <a:latin typeface="Book Antiqua" panose="02040602050305030304" pitchFamily="18" charset="0"/>
              </a:rPr>
              <a:t>neffective, inconsistent, injury prone </a:t>
            </a:r>
          </a:p>
          <a:p>
            <a:pPr marL="971550" lvl="1" indent="-514350">
              <a:lnSpc>
                <a:spcPct val="150000"/>
              </a:lnSpc>
              <a:spcBef>
                <a:spcPts val="0"/>
              </a:spcBef>
              <a:spcAft>
                <a:spcPts val="1200"/>
              </a:spcAft>
              <a:buFont typeface="+mj-lt"/>
              <a:buAutoNum type="arabicPeriod"/>
            </a:pPr>
            <a:r>
              <a:rPr lang="en-US" dirty="0">
                <a:latin typeface="Book Antiqua" panose="02040602050305030304" pitchFamily="18" charset="0"/>
              </a:rPr>
              <a:t>Automatic – </a:t>
            </a:r>
          </a:p>
          <a:p>
            <a:pPr lvl="2">
              <a:lnSpc>
                <a:spcPct val="100000"/>
              </a:lnSpc>
              <a:spcBef>
                <a:spcPts val="0"/>
              </a:spcBef>
              <a:spcAft>
                <a:spcPts val="1200"/>
              </a:spcAft>
            </a:pPr>
            <a:r>
              <a:rPr lang="en-US" sz="2400" dirty="0">
                <a:latin typeface="Book Antiqua" panose="02040602050305030304" pitchFamily="18" charset="0"/>
              </a:rPr>
              <a:t> ultrasonic</a:t>
            </a:r>
          </a:p>
          <a:p>
            <a:pPr lvl="2">
              <a:lnSpc>
                <a:spcPct val="100000"/>
              </a:lnSpc>
              <a:spcBef>
                <a:spcPts val="0"/>
              </a:spcBef>
              <a:spcAft>
                <a:spcPts val="1200"/>
              </a:spcAft>
            </a:pPr>
            <a:r>
              <a:rPr lang="en-US" sz="2400" dirty="0">
                <a:latin typeface="Book Antiqua" panose="02040602050305030304" pitchFamily="18" charset="0"/>
              </a:rPr>
              <a:t> instrument washer</a:t>
            </a:r>
          </a:p>
          <a:p>
            <a:pPr lvl="2">
              <a:lnSpc>
                <a:spcPct val="100000"/>
              </a:lnSpc>
              <a:spcBef>
                <a:spcPts val="0"/>
              </a:spcBef>
              <a:spcAft>
                <a:spcPts val="1200"/>
              </a:spcAft>
            </a:pPr>
            <a:r>
              <a:rPr lang="en-US" sz="2400" dirty="0">
                <a:latin typeface="Book Antiqua" panose="02040602050305030304" pitchFamily="18" charset="0"/>
              </a:rPr>
              <a:t> washer-disinfector</a:t>
            </a:r>
          </a:p>
          <a:p>
            <a:pPr lvl="1">
              <a:lnSpc>
                <a:spcPct val="150000"/>
              </a:lnSpc>
              <a:spcBef>
                <a:spcPts val="0"/>
              </a:spcBef>
              <a:spcAft>
                <a:spcPts val="1200"/>
              </a:spcAft>
              <a:buFont typeface="Courier New" panose="02070309020205020404" pitchFamily="49" charset="0"/>
              <a:buChar char="o"/>
            </a:pPr>
            <a:endParaRPr lang="en-US" dirty="0">
              <a:latin typeface="Book Antiqua" panose="02040602050305030304" pitchFamily="18" charset="0"/>
            </a:endParaRPr>
          </a:p>
          <a:p>
            <a:endParaRPr lang="en-US" dirty="0"/>
          </a:p>
        </p:txBody>
      </p:sp>
      <p:sp>
        <p:nvSpPr>
          <p:cNvPr id="13" name="TextBox 12"/>
          <p:cNvSpPr txBox="1"/>
          <p:nvPr/>
        </p:nvSpPr>
        <p:spPr>
          <a:xfrm>
            <a:off x="2445202" y="5610272"/>
            <a:ext cx="2176531" cy="369332"/>
          </a:xfrm>
          <a:prstGeom prst="rect">
            <a:avLst/>
          </a:prstGeom>
          <a:noFill/>
        </p:spPr>
        <p:txBody>
          <a:bodyPr wrap="square" rtlCol="0">
            <a:spAutoFit/>
          </a:bodyPr>
          <a:lstStyle/>
          <a:p>
            <a:r>
              <a:rPr lang="en-US" dirty="0">
                <a:solidFill>
                  <a:prstClr val="black"/>
                </a:solidFill>
                <a:latin typeface="Book Antiqua" panose="02040602050305030304" pitchFamily="18" charset="0"/>
              </a:rPr>
              <a:t>Dentalaegis.com</a:t>
            </a:r>
          </a:p>
        </p:txBody>
      </p:sp>
      <p:sp>
        <p:nvSpPr>
          <p:cNvPr id="2" name="Slide Number Placeholder 1"/>
          <p:cNvSpPr>
            <a:spLocks noGrp="1"/>
          </p:cNvSpPr>
          <p:nvPr>
            <p:ph type="sldNum" sz="quarter" idx="12"/>
          </p:nvPr>
        </p:nvSpPr>
        <p:spPr/>
        <p:txBody>
          <a:bodyPr/>
          <a:lstStyle/>
          <a:p>
            <a:fld id="{57F7FA02-C91E-47BE-977C-05F166ABEA3A}" type="slidenum">
              <a:rPr lang="en-US" smtClean="0">
                <a:solidFill>
                  <a:prstClr val="white">
                    <a:tint val="75000"/>
                  </a:prstClr>
                </a:solidFill>
              </a:rPr>
              <a:pPr/>
              <a:t>39</a:t>
            </a:fld>
            <a:endParaRPr lang="en-US">
              <a:solidFill>
                <a:prstClr val="white">
                  <a:tint val="75000"/>
                </a:prstClr>
              </a:solidFill>
            </a:endParaRPr>
          </a:p>
        </p:txBody>
      </p:sp>
      <p:cxnSp>
        <p:nvCxnSpPr>
          <p:cNvPr id="4" name="Straight Connector 3"/>
          <p:cNvCxnSpPr/>
          <p:nvPr/>
        </p:nvCxnSpPr>
        <p:spPr>
          <a:xfrm>
            <a:off x="904599" y="1583132"/>
            <a:ext cx="10338657"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9752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5611" y="875763"/>
            <a:ext cx="3335628" cy="1313644"/>
          </a:xfrm>
        </p:spPr>
        <p:txBody>
          <a:bodyPr>
            <a:normAutofit/>
          </a:bodyPr>
          <a:lstStyle/>
          <a:p>
            <a:pPr algn="ctr"/>
            <a:br>
              <a:rPr lang="en-US" dirty="0"/>
            </a:br>
            <a:endParaRPr lang="en-US" dirty="0"/>
          </a:p>
        </p:txBody>
      </p:sp>
      <p:graphicFrame>
        <p:nvGraphicFramePr>
          <p:cNvPr id="5" name="Diagram 4"/>
          <p:cNvGraphicFramePr/>
          <p:nvPr>
            <p:extLst>
              <p:ext uri="{D42A27DB-BD31-4B8C-83A1-F6EECF244321}">
                <p14:modId xmlns:p14="http://schemas.microsoft.com/office/powerpoint/2010/main" val="3801161412"/>
              </p:ext>
            </p:extLst>
          </p:nvPr>
        </p:nvGraphicFramePr>
        <p:xfrm>
          <a:off x="779172" y="675249"/>
          <a:ext cx="10574628" cy="5420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5210041" y="2506576"/>
            <a:ext cx="1712890" cy="1757482"/>
          </a:xfrm>
          <a:prstGeom prst="ellipse">
            <a:avLst/>
          </a:prstGeom>
          <a:solidFill>
            <a:srgbClr val="69B6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Chain of Infection</a:t>
            </a:r>
          </a:p>
        </p:txBody>
      </p:sp>
      <p:sp>
        <p:nvSpPr>
          <p:cNvPr id="7" name="TextBox 6"/>
          <p:cNvSpPr txBox="1"/>
          <p:nvPr/>
        </p:nvSpPr>
        <p:spPr>
          <a:xfrm rot="10800000" flipV="1">
            <a:off x="109766" y="6356350"/>
            <a:ext cx="11918109" cy="461665"/>
          </a:xfrm>
          <a:prstGeom prst="rect">
            <a:avLst/>
          </a:prstGeom>
          <a:noFill/>
        </p:spPr>
        <p:txBody>
          <a:bodyPr wrap="square" rtlCol="0">
            <a:spAutoFit/>
          </a:bodyPr>
          <a:lstStyle/>
          <a:p>
            <a:pPr algn="ctr"/>
            <a:r>
              <a:rPr lang="en-US" sz="2400" dirty="0">
                <a:latin typeface="Book Antiqua" panose="02040602050305030304" pitchFamily="18" charset="0"/>
              </a:rPr>
              <a:t>The purpose of infection control is to break the chain!</a:t>
            </a:r>
          </a:p>
        </p:txBody>
      </p:sp>
      <p:sp>
        <p:nvSpPr>
          <p:cNvPr id="3" name="Slide Number Placeholder 2"/>
          <p:cNvSpPr>
            <a:spLocks noGrp="1"/>
          </p:cNvSpPr>
          <p:nvPr>
            <p:ph type="sldNum" sz="quarter" idx="12"/>
          </p:nvPr>
        </p:nvSpPr>
        <p:spPr/>
        <p:txBody>
          <a:bodyPr/>
          <a:lstStyle/>
          <a:p>
            <a:fld id="{57F7FA02-C91E-47BE-977C-05F166ABEA3A}" type="slidenum">
              <a:rPr lang="en-US" smtClean="0"/>
              <a:pPr/>
              <a:t>4</a:t>
            </a:fld>
            <a:endParaRPr lang="en-US"/>
          </a:p>
        </p:txBody>
      </p:sp>
      <p:sp>
        <p:nvSpPr>
          <p:cNvPr id="4" name="TextBox 3"/>
          <p:cNvSpPr txBox="1"/>
          <p:nvPr/>
        </p:nvSpPr>
        <p:spPr>
          <a:xfrm>
            <a:off x="109767" y="90442"/>
            <a:ext cx="11918110" cy="461665"/>
          </a:xfrm>
          <a:prstGeom prst="rect">
            <a:avLst/>
          </a:prstGeom>
          <a:noFill/>
        </p:spPr>
        <p:txBody>
          <a:bodyPr wrap="square" rtlCol="0">
            <a:spAutoFit/>
          </a:bodyPr>
          <a:lstStyle/>
          <a:p>
            <a:pPr algn="ctr"/>
            <a:r>
              <a:rPr lang="en-US" sz="2400" dirty="0">
                <a:latin typeface="Book Antiqua" panose="02040602050305030304" pitchFamily="18" charset="0"/>
              </a:rPr>
              <a:t>A number of conditions must be met for disease to be transmitted</a:t>
            </a:r>
          </a:p>
        </p:txBody>
      </p:sp>
    </p:spTree>
    <p:extLst>
      <p:ext uri="{BB962C8B-B14F-4D97-AF65-F5344CB8AC3E}">
        <p14:creationId xmlns:p14="http://schemas.microsoft.com/office/powerpoint/2010/main" val="3614345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9252" y="398803"/>
            <a:ext cx="9591280" cy="1218981"/>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Automatic Cleaning</a:t>
            </a:r>
          </a:p>
        </p:txBody>
      </p:sp>
      <p:sp>
        <p:nvSpPr>
          <p:cNvPr id="6" name="Content Placeholder 5"/>
          <p:cNvSpPr>
            <a:spLocks noGrp="1"/>
          </p:cNvSpPr>
          <p:nvPr>
            <p:ph sz="half" idx="2"/>
          </p:nvPr>
        </p:nvSpPr>
        <p:spPr>
          <a:xfrm>
            <a:off x="1249252" y="2138289"/>
            <a:ext cx="5432902" cy="3950899"/>
          </a:xfrm>
        </p:spPr>
        <p:txBody>
          <a:bodyPr>
            <a:normAutofit/>
          </a:bodyPr>
          <a:lstStyle/>
          <a:p>
            <a:pPr marL="0" indent="0">
              <a:lnSpc>
                <a:spcPct val="100000"/>
              </a:lnSpc>
              <a:spcBef>
                <a:spcPts val="0"/>
              </a:spcBef>
              <a:spcAft>
                <a:spcPts val="2400"/>
              </a:spcAft>
              <a:buNone/>
            </a:pPr>
            <a:r>
              <a:rPr lang="en-US" dirty="0">
                <a:latin typeface="Book Antiqua" panose="02040602050305030304" pitchFamily="18" charset="0"/>
              </a:rPr>
              <a:t>Ultrasonic – </a:t>
            </a:r>
          </a:p>
          <a:p>
            <a:pPr lvl="1">
              <a:lnSpc>
                <a:spcPct val="100000"/>
              </a:lnSpc>
              <a:spcBef>
                <a:spcPts val="0"/>
              </a:spcBef>
              <a:spcAft>
                <a:spcPts val="2400"/>
              </a:spcAft>
            </a:pPr>
            <a:r>
              <a:rPr lang="en-US" dirty="0">
                <a:latin typeface="Book Antiqua" panose="02040602050305030304" pitchFamily="18" charset="0"/>
              </a:rPr>
              <a:t>Inexpensive &amp; effective</a:t>
            </a:r>
          </a:p>
          <a:p>
            <a:pPr lvl="1">
              <a:lnSpc>
                <a:spcPct val="100000"/>
              </a:lnSpc>
              <a:spcBef>
                <a:spcPts val="0"/>
              </a:spcBef>
              <a:spcAft>
                <a:spcPts val="2400"/>
              </a:spcAft>
            </a:pPr>
            <a:r>
              <a:rPr lang="en-US" dirty="0">
                <a:latin typeface="Book Antiqua" panose="02040602050305030304" pitchFamily="18" charset="0"/>
              </a:rPr>
              <a:t>Sound waves cause imploding bubbles to dislodge debris </a:t>
            </a:r>
          </a:p>
          <a:p>
            <a:pPr lvl="1">
              <a:lnSpc>
                <a:spcPct val="100000"/>
              </a:lnSpc>
              <a:spcBef>
                <a:spcPts val="0"/>
              </a:spcBef>
              <a:spcAft>
                <a:spcPts val="2400"/>
              </a:spcAft>
            </a:pPr>
            <a:r>
              <a:rPr lang="en-US" dirty="0">
                <a:latin typeface="Book Antiqua" panose="02040602050305030304" pitchFamily="18" charset="0"/>
              </a:rPr>
              <a:t>De-gas, time, test, lid, no ties</a:t>
            </a:r>
          </a:p>
        </p:txBody>
      </p:sp>
      <p:pic>
        <p:nvPicPr>
          <p:cNvPr id="9" name="Picture 8"/>
          <p:cNvPicPr>
            <a:picLocks noChangeAspect="1"/>
          </p:cNvPicPr>
          <p:nvPr/>
        </p:nvPicPr>
        <p:blipFill>
          <a:blip r:embed="rId3" cstate="print"/>
          <a:stretch>
            <a:fillRect/>
          </a:stretch>
        </p:blipFill>
        <p:spPr>
          <a:xfrm>
            <a:off x="4700333" y="1617784"/>
            <a:ext cx="2131481" cy="154532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5802" r="8222" b="-654"/>
          <a:stretch/>
        </p:blipFill>
        <p:spPr>
          <a:xfrm>
            <a:off x="6831814" y="1955409"/>
            <a:ext cx="4008718" cy="3508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57F7FA02-C91E-47BE-977C-05F166ABEA3A}" type="slidenum">
              <a:rPr lang="en-US" smtClean="0">
                <a:solidFill>
                  <a:prstClr val="white">
                    <a:tint val="75000"/>
                  </a:prstClr>
                </a:solidFill>
              </a:rPr>
              <a:pPr/>
              <a:t>40</a:t>
            </a:fld>
            <a:endParaRPr lang="en-US">
              <a:solidFill>
                <a:prstClr val="white">
                  <a:tint val="75000"/>
                </a:prstClr>
              </a:solidFill>
            </a:endParaRPr>
          </a:p>
        </p:txBody>
      </p:sp>
      <p:cxnSp>
        <p:nvCxnSpPr>
          <p:cNvPr id="5" name="Straight Connector 4"/>
          <p:cNvCxnSpPr/>
          <p:nvPr/>
        </p:nvCxnSpPr>
        <p:spPr>
          <a:xfrm>
            <a:off x="1249252" y="1617784"/>
            <a:ext cx="959128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21869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593" y="914400"/>
            <a:ext cx="6613996" cy="1043376"/>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Automatic Cleaning </a:t>
            </a:r>
          </a:p>
        </p:txBody>
      </p:sp>
      <p:pic>
        <p:nvPicPr>
          <p:cNvPr id="5" name="Content Placeholder 4"/>
          <p:cNvPicPr>
            <a:picLocks noGrp="1" noChangeAspect="1"/>
          </p:cNvPicPr>
          <p:nvPr>
            <p:ph sz="half" idx="1"/>
          </p:nvPr>
        </p:nvPicPr>
        <p:blipFill rotWithShape="1">
          <a:blip r:embed="rId2" cstate="print"/>
          <a:srcRect l="8694" r="5702"/>
          <a:stretch/>
        </p:blipFill>
        <p:spPr>
          <a:xfrm>
            <a:off x="771939" y="1141661"/>
            <a:ext cx="3581120" cy="4870500"/>
          </a:xfrm>
          <a:prstGeom prst="rect">
            <a:avLst/>
          </a:prstGeom>
        </p:spPr>
      </p:pic>
      <p:sp>
        <p:nvSpPr>
          <p:cNvPr id="4" name="Content Placeholder 3"/>
          <p:cNvSpPr>
            <a:spLocks noGrp="1"/>
          </p:cNvSpPr>
          <p:nvPr>
            <p:ph sz="half" idx="2"/>
          </p:nvPr>
        </p:nvSpPr>
        <p:spPr>
          <a:xfrm>
            <a:off x="4487593" y="2088054"/>
            <a:ext cx="6471139" cy="4156939"/>
          </a:xfrm>
        </p:spPr>
        <p:txBody>
          <a:bodyPr>
            <a:normAutofit/>
          </a:bodyPr>
          <a:lstStyle/>
          <a:p>
            <a:pPr marL="0" indent="0">
              <a:spcAft>
                <a:spcPts val="1200"/>
              </a:spcAft>
              <a:buNone/>
            </a:pPr>
            <a:r>
              <a:rPr lang="en-US" dirty="0">
                <a:latin typeface="Book Antiqua" panose="02040602050305030304" pitchFamily="18" charset="0"/>
              </a:rPr>
              <a:t>Instrument washer/washer-disinfector </a:t>
            </a:r>
          </a:p>
          <a:p>
            <a:pPr marL="457200" lvl="1" indent="0">
              <a:lnSpc>
                <a:spcPct val="100000"/>
              </a:lnSpc>
              <a:spcAft>
                <a:spcPts val="1200"/>
              </a:spcAft>
              <a:buNone/>
            </a:pPr>
            <a:r>
              <a:rPr lang="en-US" dirty="0">
                <a:latin typeface="Book Antiqua" panose="02040602050305030304" pitchFamily="18" charset="0"/>
              </a:rPr>
              <a:t>Not a dishwasher </a:t>
            </a:r>
          </a:p>
          <a:p>
            <a:pPr marL="457200" lvl="1" indent="0">
              <a:lnSpc>
                <a:spcPct val="100000"/>
              </a:lnSpc>
              <a:spcAft>
                <a:spcPts val="1200"/>
              </a:spcAft>
              <a:buNone/>
            </a:pPr>
            <a:r>
              <a:rPr lang="en-US" dirty="0">
                <a:latin typeface="Book Antiqua" panose="02040602050305030304" pitchFamily="18" charset="0"/>
              </a:rPr>
              <a:t>Hot water and detergents to clean then  dry cycle</a:t>
            </a:r>
          </a:p>
          <a:p>
            <a:pPr marL="457200" lvl="1" indent="0">
              <a:lnSpc>
                <a:spcPct val="100000"/>
              </a:lnSpc>
              <a:spcAft>
                <a:spcPts val="1200"/>
              </a:spcAft>
              <a:buNone/>
            </a:pPr>
            <a:r>
              <a:rPr lang="en-US" dirty="0">
                <a:latin typeface="Book Antiqua" panose="02040602050305030304" pitchFamily="18" charset="0"/>
              </a:rPr>
              <a:t>Disinfecting cycle kills most microorganisms</a:t>
            </a:r>
          </a:p>
          <a:p>
            <a:pPr marL="457200" lvl="1" indent="0">
              <a:lnSpc>
                <a:spcPct val="100000"/>
              </a:lnSpc>
              <a:spcAft>
                <a:spcPts val="1200"/>
              </a:spcAft>
              <a:buNone/>
            </a:pPr>
            <a:r>
              <a:rPr lang="en-US" dirty="0">
                <a:latin typeface="Book Antiqua" panose="02040602050305030304" pitchFamily="18" charset="0"/>
              </a:rPr>
              <a:t>Wrap and sterilize items</a:t>
            </a:r>
          </a:p>
          <a:p>
            <a:pPr lvl="1"/>
            <a:endParaRPr lang="en-US" dirty="0"/>
          </a:p>
          <a:p>
            <a:endParaRPr lang="en-US" dirty="0"/>
          </a:p>
        </p:txBody>
      </p:sp>
      <p:sp>
        <p:nvSpPr>
          <p:cNvPr id="3" name="Slide Number Placeholder 2"/>
          <p:cNvSpPr>
            <a:spLocks noGrp="1"/>
          </p:cNvSpPr>
          <p:nvPr>
            <p:ph type="sldNum" sz="quarter" idx="12"/>
          </p:nvPr>
        </p:nvSpPr>
        <p:spPr/>
        <p:txBody>
          <a:bodyPr/>
          <a:lstStyle/>
          <a:p>
            <a:fld id="{57F7FA02-C91E-47BE-977C-05F166ABEA3A}" type="slidenum">
              <a:rPr lang="en-US" smtClean="0">
                <a:solidFill>
                  <a:prstClr val="white">
                    <a:tint val="75000"/>
                  </a:prstClr>
                </a:solidFill>
              </a:rPr>
              <a:pPr/>
              <a:t>41</a:t>
            </a:fld>
            <a:endParaRPr lang="en-US">
              <a:solidFill>
                <a:prstClr val="white">
                  <a:tint val="75000"/>
                </a:prstClr>
              </a:solidFill>
            </a:endParaRPr>
          </a:p>
        </p:txBody>
      </p:sp>
      <p:cxnSp>
        <p:nvCxnSpPr>
          <p:cNvPr id="7" name="Straight Connector 6"/>
          <p:cNvCxnSpPr/>
          <p:nvPr/>
        </p:nvCxnSpPr>
        <p:spPr>
          <a:xfrm>
            <a:off x="4479667" y="1957776"/>
            <a:ext cx="674853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296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874" y="841528"/>
            <a:ext cx="7467090" cy="1154697"/>
          </a:xfrm>
        </p:spPr>
        <p:txBody>
          <a:bodyPr>
            <a:normAutofit/>
          </a:bodyPr>
          <a:lstStyle/>
          <a:p>
            <a:r>
              <a:rPr lang="en-US" sz="4000" dirty="0">
                <a:effectLst>
                  <a:outerShdw blurRad="38100" dist="38100" dir="2700000" algn="tl">
                    <a:srgbClr val="000000">
                      <a:alpha val="43137"/>
                    </a:srgbClr>
                  </a:outerShdw>
                </a:effectLst>
                <a:latin typeface="Bookman Old Style" panose="02050604050505020204" pitchFamily="18" charset="0"/>
              </a:rPr>
              <a:t>Preparation and Packaging</a:t>
            </a:r>
          </a:p>
        </p:txBody>
      </p:sp>
      <p:sp>
        <p:nvSpPr>
          <p:cNvPr id="3" name="Content Placeholder 2"/>
          <p:cNvSpPr>
            <a:spLocks noGrp="1"/>
          </p:cNvSpPr>
          <p:nvPr>
            <p:ph idx="1"/>
          </p:nvPr>
        </p:nvSpPr>
        <p:spPr>
          <a:xfrm>
            <a:off x="1023874" y="2262525"/>
            <a:ext cx="10000441" cy="4093825"/>
          </a:xfrm>
        </p:spPr>
        <p:txBody>
          <a:bodyPr>
            <a:normAutofit/>
          </a:bodyPr>
          <a:lstStyle/>
          <a:p>
            <a:pPr marL="914400" lvl="1" indent="-457200">
              <a:lnSpc>
                <a:spcPct val="100000"/>
              </a:lnSpc>
              <a:spcAft>
                <a:spcPts val="1800"/>
              </a:spcAft>
              <a:buFont typeface="+mj-lt"/>
              <a:buAutoNum type="arabicPeriod"/>
            </a:pPr>
            <a:r>
              <a:rPr lang="en-US" dirty="0">
                <a:latin typeface="Book Antiqua" panose="02040602050305030304" pitchFamily="18" charset="0"/>
              </a:rPr>
              <a:t>Rinse and dry items</a:t>
            </a:r>
          </a:p>
          <a:p>
            <a:pPr marL="914400" lvl="1" indent="-457200">
              <a:lnSpc>
                <a:spcPct val="100000"/>
              </a:lnSpc>
              <a:spcAft>
                <a:spcPts val="1800"/>
              </a:spcAft>
              <a:buFont typeface="+mj-lt"/>
              <a:buAutoNum type="arabicPeriod"/>
            </a:pPr>
            <a:r>
              <a:rPr lang="en-US" dirty="0">
                <a:latin typeface="Book Antiqua" panose="02040602050305030304" pitchFamily="18" charset="0"/>
              </a:rPr>
              <a:t>Visually inspect – reclean, replace</a:t>
            </a:r>
          </a:p>
          <a:p>
            <a:pPr marL="914400" lvl="1" indent="-457200">
              <a:lnSpc>
                <a:spcPct val="100000"/>
              </a:lnSpc>
              <a:spcAft>
                <a:spcPts val="1800"/>
              </a:spcAft>
              <a:buFont typeface="+mj-lt"/>
              <a:buAutoNum type="arabicPeriod"/>
            </a:pPr>
            <a:r>
              <a:rPr lang="en-US" dirty="0">
                <a:latin typeface="Book Antiqua" panose="02040602050305030304" pitchFamily="18" charset="0"/>
              </a:rPr>
              <a:t>Package – in a container system or wrapping that is compatible with the type of sterilization </a:t>
            </a:r>
          </a:p>
          <a:p>
            <a:pPr lvl="2">
              <a:lnSpc>
                <a:spcPct val="100000"/>
              </a:lnSpc>
            </a:pPr>
            <a:r>
              <a:rPr lang="en-US" sz="2400" dirty="0">
                <a:latin typeface="Book Antiqua" panose="02040602050305030304" pitchFamily="18" charset="0"/>
              </a:rPr>
              <a:t>Hinged instruments open &amp; unlocked </a:t>
            </a:r>
          </a:p>
          <a:p>
            <a:pPr lvl="2">
              <a:lnSpc>
                <a:spcPct val="100000"/>
              </a:lnSpc>
            </a:pPr>
            <a:r>
              <a:rPr lang="en-US" sz="2400" dirty="0">
                <a:solidFill>
                  <a:srgbClr val="FFFF00"/>
                </a:solidFill>
                <a:latin typeface="Book Antiqua" panose="02040602050305030304" pitchFamily="18" charset="0"/>
              </a:rPr>
              <a:t>Chemical indicator in pack &amp; if unable to see, on exterior too</a:t>
            </a:r>
          </a:p>
          <a:p>
            <a:pPr lvl="2">
              <a:lnSpc>
                <a:spcPct val="100000"/>
              </a:lnSpc>
              <a:spcAft>
                <a:spcPts val="1800"/>
              </a:spcAft>
            </a:pPr>
            <a:r>
              <a:rPr lang="en-US" sz="2400" dirty="0">
                <a:latin typeface="Book Antiqua" panose="02040602050305030304" pitchFamily="18" charset="0"/>
              </a:rPr>
              <a:t>Label pack with date, sterilizer #, load #, no H2O soluble ink</a:t>
            </a:r>
          </a:p>
          <a:p>
            <a:endParaRPr lang="en-US" dirty="0"/>
          </a:p>
          <a:p>
            <a:pPr marL="0" indent="0">
              <a:buNone/>
            </a:pPr>
            <a:endParaRPr lang="en-US" dirty="0"/>
          </a:p>
          <a:p>
            <a:pPr marL="0" indent="0">
              <a:buNone/>
            </a:pPr>
            <a:endParaRPr lang="en-US" dirty="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06" t="16091" r="6021" b="12260"/>
          <a:stretch/>
        </p:blipFill>
        <p:spPr>
          <a:xfrm>
            <a:off x="8490963" y="1200181"/>
            <a:ext cx="2533352" cy="2056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8610601" y="841528"/>
            <a:ext cx="2743200" cy="369332"/>
          </a:xfrm>
          <a:prstGeom prst="rect">
            <a:avLst/>
          </a:prstGeom>
          <a:noFill/>
        </p:spPr>
        <p:txBody>
          <a:bodyPr wrap="square" rtlCol="0">
            <a:spAutoFit/>
          </a:bodyPr>
          <a:lstStyle/>
          <a:p>
            <a:r>
              <a:rPr lang="en-US" dirty="0">
                <a:solidFill>
                  <a:prstClr val="black">
                    <a:lumMod val="65000"/>
                    <a:lumOff val="35000"/>
                  </a:prstClr>
                </a:solidFill>
                <a:latin typeface="Book Antiqua" panose="02040602050305030304" pitchFamily="18" charset="0"/>
              </a:rPr>
              <a:t>Hu-Friedy.com</a:t>
            </a:r>
          </a:p>
        </p:txBody>
      </p:sp>
      <p:sp>
        <p:nvSpPr>
          <p:cNvPr id="6" name="Slide Number Placeholder 5"/>
          <p:cNvSpPr>
            <a:spLocks noGrp="1"/>
          </p:cNvSpPr>
          <p:nvPr>
            <p:ph type="sldNum" sz="quarter" idx="12"/>
          </p:nvPr>
        </p:nvSpPr>
        <p:spPr/>
        <p:txBody>
          <a:bodyPr/>
          <a:lstStyle/>
          <a:p>
            <a:fld id="{57F7FA02-C91E-47BE-977C-05F166ABEA3A}" type="slidenum">
              <a:rPr lang="en-US" smtClean="0">
                <a:solidFill>
                  <a:prstClr val="white">
                    <a:tint val="75000"/>
                  </a:prstClr>
                </a:solidFill>
              </a:rPr>
              <a:pPr/>
              <a:t>42</a:t>
            </a:fld>
            <a:endParaRPr lang="en-US">
              <a:solidFill>
                <a:prstClr val="white">
                  <a:tint val="75000"/>
                </a:prstClr>
              </a:solidFill>
            </a:endParaRPr>
          </a:p>
        </p:txBody>
      </p:sp>
      <p:cxnSp>
        <p:nvCxnSpPr>
          <p:cNvPr id="8" name="Straight Connector 7"/>
          <p:cNvCxnSpPr/>
          <p:nvPr/>
        </p:nvCxnSpPr>
        <p:spPr>
          <a:xfrm flipV="1">
            <a:off x="1006739" y="1878577"/>
            <a:ext cx="7295878" cy="1287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1552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F7FA02-C91E-47BE-977C-05F166ABEA3A}" type="slidenum">
              <a:rPr lang="en-US" smtClean="0">
                <a:solidFill>
                  <a:prstClr val="white">
                    <a:tint val="75000"/>
                  </a:prstClr>
                </a:solidFill>
              </a:rPr>
              <a:pPr/>
              <a:t>43</a:t>
            </a:fld>
            <a:endParaRPr lang="en-US">
              <a:solidFill>
                <a:prstClr val="white">
                  <a:tint val="75000"/>
                </a:prstClr>
              </a:solidFill>
            </a:endParaRPr>
          </a:p>
        </p:txBody>
      </p:sp>
      <p:pic>
        <p:nvPicPr>
          <p:cNvPr id="5"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10180" r="1851"/>
          <a:stretch/>
        </p:blipFill>
        <p:spPr>
          <a:xfrm>
            <a:off x="995991" y="1170182"/>
            <a:ext cx="5559056" cy="4400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stretch>
            <a:fillRect/>
          </a:stretch>
        </p:blipFill>
        <p:spPr>
          <a:xfrm>
            <a:off x="6801982" y="1160951"/>
            <a:ext cx="3762855" cy="290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436" t="6978" r="2291" b="12086"/>
          <a:stretch/>
        </p:blipFill>
        <p:spPr>
          <a:xfrm>
            <a:off x="6801982" y="4308609"/>
            <a:ext cx="3180218" cy="2047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9111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314" y="562088"/>
            <a:ext cx="9322637" cy="1218910"/>
          </a:xfrm>
        </p:spPr>
        <p:txBody>
          <a:bodyPr>
            <a:normAutofit/>
          </a:bodyPr>
          <a:lstStyle/>
          <a:p>
            <a:r>
              <a:rPr lang="en-US" dirty="0"/>
              <a:t> </a:t>
            </a:r>
            <a:r>
              <a:rPr lang="en-US" sz="4000" dirty="0">
                <a:effectLst>
                  <a:outerShdw blurRad="38100" dist="38100" dir="2700000" algn="tl">
                    <a:srgbClr val="000000">
                      <a:alpha val="43137"/>
                    </a:srgbClr>
                  </a:outerShdw>
                </a:effectLst>
                <a:latin typeface="Bookman Old Style" panose="02050604050505020204" pitchFamily="18" charset="0"/>
              </a:rPr>
              <a:t>Sterilization Monitoring - Indicators</a:t>
            </a:r>
          </a:p>
        </p:txBody>
      </p:sp>
      <p:sp>
        <p:nvSpPr>
          <p:cNvPr id="3" name="Content Placeholder 2"/>
          <p:cNvSpPr>
            <a:spLocks noGrp="1"/>
          </p:cNvSpPr>
          <p:nvPr>
            <p:ph idx="1"/>
          </p:nvPr>
        </p:nvSpPr>
        <p:spPr>
          <a:xfrm>
            <a:off x="1455314" y="1746944"/>
            <a:ext cx="9322638" cy="4238961"/>
          </a:xfrm>
        </p:spPr>
        <p:txBody>
          <a:bodyPr>
            <a:normAutofit fontScale="92500" lnSpcReduction="10000"/>
          </a:bodyPr>
          <a:lstStyle/>
          <a:p>
            <a:pPr marL="0" indent="0">
              <a:lnSpc>
                <a:spcPct val="120000"/>
              </a:lnSpc>
              <a:spcAft>
                <a:spcPts val="1800"/>
              </a:spcAft>
              <a:buNone/>
            </a:pPr>
            <a:r>
              <a:rPr lang="en-US" dirty="0">
                <a:latin typeface="Book Antiqua" panose="02040602050305030304" pitchFamily="18" charset="0"/>
              </a:rPr>
              <a:t>Mechanical</a:t>
            </a:r>
            <a:r>
              <a:rPr lang="en-US" i="1" dirty="0">
                <a:latin typeface="Book Antiqua" panose="02040602050305030304" pitchFamily="18" charset="0"/>
              </a:rPr>
              <a:t> </a:t>
            </a:r>
            <a:r>
              <a:rPr lang="en-US" dirty="0">
                <a:latin typeface="Book Antiqua" panose="02040602050305030304" pitchFamily="18" charset="0"/>
              </a:rPr>
              <a:t>– check </a:t>
            </a:r>
            <a:r>
              <a:rPr lang="en-US" sz="2600" dirty="0">
                <a:latin typeface="Book Antiqua" panose="02040602050305030304" pitchFamily="18" charset="0"/>
              </a:rPr>
              <a:t>cycle time, temp and pressure gauges</a:t>
            </a:r>
          </a:p>
          <a:p>
            <a:pPr marL="0" indent="0">
              <a:lnSpc>
                <a:spcPct val="120000"/>
              </a:lnSpc>
              <a:spcAft>
                <a:spcPts val="1800"/>
              </a:spcAft>
              <a:buNone/>
            </a:pPr>
            <a:r>
              <a:rPr lang="en-US" dirty="0">
                <a:latin typeface="Book Antiqua" panose="02040602050305030304" pitchFamily="18" charset="0"/>
              </a:rPr>
              <a:t>Chemical</a:t>
            </a:r>
            <a:r>
              <a:rPr lang="en-US" dirty="0"/>
              <a:t> </a:t>
            </a:r>
            <a:r>
              <a:rPr lang="en-US" sz="2400" dirty="0"/>
              <a:t>– </a:t>
            </a:r>
            <a:r>
              <a:rPr lang="en-US" sz="2600" dirty="0">
                <a:latin typeface="Book Antiqua" panose="02040602050305030304" pitchFamily="18" charset="0"/>
              </a:rPr>
              <a:t>1 or 2 per pack to monitor time, temp and pressure </a:t>
            </a:r>
          </a:p>
          <a:p>
            <a:pPr marL="0" indent="0">
              <a:lnSpc>
                <a:spcPct val="110000"/>
              </a:lnSpc>
              <a:spcAft>
                <a:spcPts val="1800"/>
              </a:spcAft>
              <a:buNone/>
            </a:pPr>
            <a:r>
              <a:rPr lang="en-US" sz="2600" dirty="0">
                <a:latin typeface="Book Antiqua" panose="02040602050305030304" pitchFamily="18" charset="0"/>
              </a:rPr>
              <a:t>Biological</a:t>
            </a:r>
            <a:r>
              <a:rPr lang="en-US" i="1" dirty="0"/>
              <a:t> </a:t>
            </a:r>
            <a:r>
              <a:rPr lang="en-US" sz="2400" dirty="0"/>
              <a:t>– </a:t>
            </a:r>
            <a:r>
              <a:rPr lang="en-US" sz="2600" dirty="0">
                <a:latin typeface="Book Antiqua" panose="02040602050305030304" pitchFamily="18" charset="0"/>
              </a:rPr>
              <a:t>(BI/spore tests) cycle test by using heat resistant organisms called bacterial endospores</a:t>
            </a:r>
          </a:p>
          <a:p>
            <a:pPr lvl="1">
              <a:lnSpc>
                <a:spcPct val="120000"/>
              </a:lnSpc>
              <a:spcAft>
                <a:spcPts val="600"/>
              </a:spcAft>
            </a:pPr>
            <a:r>
              <a:rPr lang="en-US" dirty="0">
                <a:latin typeface="Book Antiqua" panose="02040602050305030304" pitchFamily="18" charset="0"/>
              </a:rPr>
              <a:t>Use the correct spores/middle of load</a:t>
            </a:r>
          </a:p>
          <a:p>
            <a:pPr lvl="1">
              <a:lnSpc>
                <a:spcPct val="120000"/>
              </a:lnSpc>
              <a:spcAft>
                <a:spcPts val="600"/>
              </a:spcAft>
            </a:pPr>
            <a:r>
              <a:rPr lang="en-US" dirty="0">
                <a:latin typeface="Book Antiqua" panose="02040602050305030304" pitchFamily="18" charset="0"/>
              </a:rPr>
              <a:t>Test min. weekly/maintain records</a:t>
            </a:r>
          </a:p>
          <a:p>
            <a:pPr lvl="1">
              <a:lnSpc>
                <a:spcPct val="120000"/>
              </a:lnSpc>
              <a:spcAft>
                <a:spcPts val="600"/>
              </a:spcAft>
            </a:pPr>
            <a:r>
              <a:rPr lang="en-US" dirty="0">
                <a:latin typeface="Book Antiqua" panose="02040602050305030304" pitchFamily="18" charset="0"/>
              </a:rPr>
              <a:t>Verify done with every implantable device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246" t="20525" r="11245" b="23060"/>
          <a:stretch/>
        </p:blipFill>
        <p:spPr>
          <a:xfrm>
            <a:off x="8199120" y="3935789"/>
            <a:ext cx="2578831" cy="2050116"/>
          </a:xfrm>
          <a:prstGeom prst="rect">
            <a:avLst/>
          </a:prstGeom>
        </p:spPr>
      </p:pic>
      <p:sp>
        <p:nvSpPr>
          <p:cNvPr id="7" name="Slide Number Placeholder 6"/>
          <p:cNvSpPr>
            <a:spLocks noGrp="1"/>
          </p:cNvSpPr>
          <p:nvPr>
            <p:ph type="sldNum" sz="quarter" idx="12"/>
          </p:nvPr>
        </p:nvSpPr>
        <p:spPr/>
        <p:txBody>
          <a:bodyPr/>
          <a:lstStyle/>
          <a:p>
            <a:fld id="{57F7FA02-C91E-47BE-977C-05F166ABEA3A}" type="slidenum">
              <a:rPr lang="en-US" smtClean="0">
                <a:solidFill>
                  <a:prstClr val="white">
                    <a:tint val="75000"/>
                  </a:prstClr>
                </a:solidFill>
              </a:rPr>
              <a:pPr/>
              <a:t>44</a:t>
            </a:fld>
            <a:endParaRPr lang="en-US">
              <a:solidFill>
                <a:prstClr val="white">
                  <a:tint val="75000"/>
                </a:prstClr>
              </a:solidFill>
            </a:endParaRPr>
          </a:p>
        </p:txBody>
      </p:sp>
      <p:cxnSp>
        <p:nvCxnSpPr>
          <p:cNvPr id="6" name="Straight Connector 5"/>
          <p:cNvCxnSpPr/>
          <p:nvPr/>
        </p:nvCxnSpPr>
        <p:spPr>
          <a:xfrm>
            <a:off x="1455314" y="1634608"/>
            <a:ext cx="9322637"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17126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00" y="521001"/>
            <a:ext cx="9653790" cy="1184127"/>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Sterile Item &amp; Clean Supply Storage </a:t>
            </a:r>
          </a:p>
        </p:txBody>
      </p:sp>
      <p:sp>
        <p:nvSpPr>
          <p:cNvPr id="5" name="Content Placeholder 4"/>
          <p:cNvSpPr>
            <a:spLocks noGrp="1"/>
          </p:cNvSpPr>
          <p:nvPr>
            <p:ph sz="half" idx="2"/>
          </p:nvPr>
        </p:nvSpPr>
        <p:spPr>
          <a:xfrm>
            <a:off x="1159099" y="2048253"/>
            <a:ext cx="6178640" cy="4037659"/>
          </a:xfrm>
        </p:spPr>
        <p:txBody>
          <a:bodyPr>
            <a:normAutofit/>
          </a:bodyPr>
          <a:lstStyle/>
          <a:p>
            <a:pPr>
              <a:lnSpc>
                <a:spcPct val="150000"/>
              </a:lnSpc>
              <a:spcBef>
                <a:spcPts val="0"/>
              </a:spcBef>
              <a:spcAft>
                <a:spcPts val="1200"/>
              </a:spcAft>
            </a:pPr>
            <a:r>
              <a:rPr lang="en-US" sz="2400" dirty="0">
                <a:latin typeface="Book Antiqua" panose="02040602050305030304" pitchFamily="18" charset="0"/>
              </a:rPr>
              <a:t>Items must be cool, clean and dry</a:t>
            </a:r>
          </a:p>
          <a:p>
            <a:pPr>
              <a:lnSpc>
                <a:spcPct val="150000"/>
              </a:lnSpc>
              <a:spcBef>
                <a:spcPts val="0"/>
              </a:spcBef>
              <a:spcAft>
                <a:spcPts val="1200"/>
              </a:spcAft>
            </a:pPr>
            <a:r>
              <a:rPr lang="en-US" sz="2400" dirty="0">
                <a:latin typeface="Book Antiqua" panose="02040602050305030304" pitchFamily="18" charset="0"/>
              </a:rPr>
              <a:t>Area is away from contamination</a:t>
            </a:r>
          </a:p>
          <a:p>
            <a:pPr>
              <a:lnSpc>
                <a:spcPct val="150000"/>
              </a:lnSpc>
              <a:spcBef>
                <a:spcPts val="0"/>
              </a:spcBef>
              <a:spcAft>
                <a:spcPts val="1200"/>
              </a:spcAft>
            </a:pPr>
            <a:r>
              <a:rPr lang="en-US" sz="2400" dirty="0">
                <a:latin typeface="Book Antiqua" panose="02040602050305030304" pitchFamily="18" charset="0"/>
              </a:rPr>
              <a:t>Store in covered or closed cabinets</a:t>
            </a:r>
          </a:p>
          <a:p>
            <a:pPr>
              <a:lnSpc>
                <a:spcPct val="100000"/>
              </a:lnSpc>
              <a:spcBef>
                <a:spcPts val="1200"/>
              </a:spcBef>
            </a:pPr>
            <a:r>
              <a:rPr lang="en-US" sz="2400" dirty="0">
                <a:latin typeface="Book Antiqua" panose="02040602050305030304" pitchFamily="18" charset="0"/>
              </a:rPr>
              <a:t>Examine items reclean, repack and   resterilize if needed </a:t>
            </a:r>
          </a:p>
          <a:p>
            <a:endParaRPr lang="en-US" dirty="0"/>
          </a:p>
        </p:txBody>
      </p:sp>
      <p:sp>
        <p:nvSpPr>
          <p:cNvPr id="7" name="Content Placeholder 6"/>
          <p:cNvSpPr>
            <a:spLocks noGrp="1"/>
          </p:cNvSpPr>
          <p:nvPr>
            <p:ph sz="quarter" idx="4"/>
          </p:nvPr>
        </p:nvSpPr>
        <p:spPr>
          <a:xfrm>
            <a:off x="6436647" y="2594115"/>
            <a:ext cx="2173953" cy="2234982"/>
          </a:xfrm>
        </p:spPr>
        <p:txBody>
          <a:bodyPr>
            <a:normAutofit/>
          </a:bodyPr>
          <a:lstStyle/>
          <a:p>
            <a:pPr marL="0" indent="0" algn="ctr">
              <a:spcAft>
                <a:spcPts val="1200"/>
              </a:spcAft>
              <a:buNone/>
            </a:pPr>
            <a:endParaRPr lang="en-US" sz="2400" dirty="0"/>
          </a:p>
          <a:p>
            <a:pPr marL="0" indent="0" algn="ctr">
              <a:spcAft>
                <a:spcPts val="1200"/>
              </a:spcAft>
              <a:buNone/>
            </a:pPr>
            <a:r>
              <a:rPr lang="en-US" sz="2000" dirty="0">
                <a:solidFill>
                  <a:schemeClr val="bg1"/>
                </a:solidFill>
                <a:latin typeface="Book Antiqua" panose="02040602050305030304" pitchFamily="18" charset="0"/>
              </a:rPr>
              <a:t>If a sterile pack falls on the floor,        is it still considered sterile</a:t>
            </a:r>
            <a:r>
              <a:rPr lang="en-US" sz="2400" dirty="0">
                <a:solidFill>
                  <a:schemeClr val="bg1"/>
                </a:solidFill>
              </a:rPr>
              <a: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188" t="29075" r="19541" b="33365"/>
          <a:stretch/>
        </p:blipFill>
        <p:spPr>
          <a:xfrm rot="16200000">
            <a:off x="7691494" y="3114395"/>
            <a:ext cx="4187538" cy="2055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57F7FA02-C91E-47BE-977C-05F166ABEA3A}" type="slidenum">
              <a:rPr lang="en-US" smtClean="0">
                <a:solidFill>
                  <a:prstClr val="white">
                    <a:tint val="75000"/>
                  </a:prstClr>
                </a:solidFill>
              </a:rPr>
              <a:pPr/>
              <a:t>45</a:t>
            </a:fld>
            <a:endParaRPr lang="en-US">
              <a:solidFill>
                <a:prstClr val="white">
                  <a:tint val="75000"/>
                </a:prstClr>
              </a:solidFill>
            </a:endParaRPr>
          </a:p>
        </p:txBody>
      </p:sp>
      <p:cxnSp>
        <p:nvCxnSpPr>
          <p:cNvPr id="4" name="Straight Connector 3"/>
          <p:cNvCxnSpPr/>
          <p:nvPr/>
        </p:nvCxnSpPr>
        <p:spPr>
          <a:xfrm>
            <a:off x="1159099" y="1701926"/>
            <a:ext cx="9653791" cy="320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06853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1673" y="521493"/>
            <a:ext cx="7109138" cy="1230413"/>
          </a:xfrm>
        </p:spPr>
        <p:txBody>
          <a:bodyPr>
            <a:normAutofit/>
          </a:bodyPr>
          <a:lstStyle/>
          <a:p>
            <a:r>
              <a:rPr lang="en-US" sz="4000" dirty="0">
                <a:effectLst>
                  <a:outerShdw blurRad="38100" dist="38100" dir="2700000" algn="tl">
                    <a:srgbClr val="000000">
                      <a:alpha val="43137"/>
                    </a:srgbClr>
                  </a:outerShdw>
                </a:effectLst>
                <a:latin typeface="Bookman Old Style" panose="02050604050505020204" pitchFamily="18" charset="0"/>
              </a:rPr>
              <a:t>Dental Radiography</a:t>
            </a:r>
          </a:p>
        </p:txBody>
      </p:sp>
      <p:sp>
        <p:nvSpPr>
          <p:cNvPr id="5" name="Content Placeholder 4"/>
          <p:cNvSpPr>
            <a:spLocks noGrp="1"/>
          </p:cNvSpPr>
          <p:nvPr>
            <p:ph idx="1"/>
          </p:nvPr>
        </p:nvSpPr>
        <p:spPr>
          <a:xfrm>
            <a:off x="991673" y="2005012"/>
            <a:ext cx="9781101" cy="3648862"/>
          </a:xfrm>
        </p:spPr>
        <p:txBody>
          <a:bodyPr/>
          <a:lstStyle/>
          <a:p>
            <a:pPr marL="0" indent="0">
              <a:spcAft>
                <a:spcPts val="1200"/>
              </a:spcAft>
              <a:buNone/>
            </a:pPr>
            <a:r>
              <a:rPr lang="en-US" dirty="0">
                <a:latin typeface="Book Antiqua" panose="02040602050305030304" pitchFamily="18" charset="0"/>
              </a:rPr>
              <a:t>Digital Sensors</a:t>
            </a:r>
          </a:p>
          <a:p>
            <a:pPr lvl="1">
              <a:lnSpc>
                <a:spcPct val="150000"/>
              </a:lnSpc>
              <a:spcBef>
                <a:spcPts val="1200"/>
              </a:spcBef>
              <a:spcAft>
                <a:spcPts val="1200"/>
              </a:spcAft>
            </a:pPr>
            <a:r>
              <a:rPr lang="en-US" dirty="0">
                <a:latin typeface="Book Antiqua" panose="02040602050305030304" pitchFamily="18" charset="0"/>
              </a:rPr>
              <a:t>Cover with barriers (FDA/no Ziploc) </a:t>
            </a:r>
          </a:p>
          <a:p>
            <a:pPr lvl="1">
              <a:lnSpc>
                <a:spcPct val="100000"/>
              </a:lnSpc>
              <a:spcBef>
                <a:spcPts val="1200"/>
              </a:spcBef>
              <a:spcAft>
                <a:spcPts val="1200"/>
              </a:spcAft>
            </a:pPr>
            <a:r>
              <a:rPr lang="en-US" dirty="0">
                <a:latin typeface="Book Antiqua" panose="02040602050305030304" pitchFamily="18" charset="0"/>
              </a:rPr>
              <a:t>Clean and sterilize (or high-level disinfect) barrier protected  semi-critical items between patients. </a:t>
            </a:r>
          </a:p>
          <a:p>
            <a:pPr lvl="1">
              <a:lnSpc>
                <a:spcPct val="100000"/>
              </a:lnSpc>
              <a:spcBef>
                <a:spcPts val="1200"/>
              </a:spcBef>
              <a:spcAft>
                <a:spcPts val="1200"/>
              </a:spcAft>
            </a:pPr>
            <a:r>
              <a:rPr lang="en-US" dirty="0">
                <a:latin typeface="Book Antiqua" panose="02040602050305030304" pitchFamily="18" charset="0"/>
              </a:rPr>
              <a:t>If unable, then clean and disinfect with an EPA registered intermediate level disinfectant</a:t>
            </a:r>
          </a:p>
        </p:txBody>
      </p:sp>
      <p:sp>
        <p:nvSpPr>
          <p:cNvPr id="3" name="Slide Number Placeholder 2"/>
          <p:cNvSpPr>
            <a:spLocks noGrp="1"/>
          </p:cNvSpPr>
          <p:nvPr>
            <p:ph type="sldNum" sz="quarter" idx="12"/>
          </p:nvPr>
        </p:nvSpPr>
        <p:spPr/>
        <p:txBody>
          <a:bodyPr/>
          <a:lstStyle/>
          <a:p>
            <a:fld id="{57F7FA02-C91E-47BE-977C-05F166ABEA3A}" type="slidenum">
              <a:rPr lang="en-US" smtClean="0">
                <a:solidFill>
                  <a:prstClr val="white">
                    <a:tint val="75000"/>
                  </a:prstClr>
                </a:solidFill>
              </a:rPr>
              <a:pPr/>
              <a:t>46</a:t>
            </a:fld>
            <a:endParaRPr lang="en-US">
              <a:solidFill>
                <a:prstClr val="white">
                  <a:tint val="75000"/>
                </a:prst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1456"/>
          <a:stretch/>
        </p:blipFill>
        <p:spPr>
          <a:xfrm>
            <a:off x="8100811" y="815075"/>
            <a:ext cx="2671963" cy="1639307"/>
          </a:xfrm>
          <a:prstGeom prst="rect">
            <a:avLst/>
          </a:prstGeom>
        </p:spPr>
      </p:pic>
      <p:cxnSp>
        <p:nvCxnSpPr>
          <p:cNvPr id="9" name="Straight Connector 8"/>
          <p:cNvCxnSpPr/>
          <p:nvPr/>
        </p:nvCxnSpPr>
        <p:spPr>
          <a:xfrm>
            <a:off x="991673" y="1751906"/>
            <a:ext cx="701898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3974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221" y="425137"/>
            <a:ext cx="7553665" cy="956356"/>
          </a:xfrm>
        </p:spPr>
        <p:txBody>
          <a:bodyPr>
            <a:no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Environmental Infection Prevention &amp; Control</a:t>
            </a:r>
          </a:p>
        </p:txBody>
      </p:sp>
      <p:sp>
        <p:nvSpPr>
          <p:cNvPr id="3" name="Text Placeholder 2"/>
          <p:cNvSpPr>
            <a:spLocks noGrp="1"/>
          </p:cNvSpPr>
          <p:nvPr>
            <p:ph sz="half" idx="1"/>
          </p:nvPr>
        </p:nvSpPr>
        <p:spPr>
          <a:xfrm>
            <a:off x="943221" y="1806630"/>
            <a:ext cx="7553666" cy="4549720"/>
          </a:xfrm>
        </p:spPr>
        <p:txBody>
          <a:bodyPr>
            <a:normAutofit fontScale="92500" lnSpcReduction="20000"/>
          </a:bodyPr>
          <a:lstStyle/>
          <a:p>
            <a:pPr marL="0" indent="0">
              <a:lnSpc>
                <a:spcPct val="150000"/>
              </a:lnSpc>
              <a:spcAft>
                <a:spcPts val="600"/>
              </a:spcAft>
              <a:buNone/>
            </a:pPr>
            <a:r>
              <a:rPr lang="en-US" sz="2600" dirty="0">
                <a:latin typeface="Book Antiqua" panose="02040602050305030304" pitchFamily="18" charset="0"/>
              </a:rPr>
              <a:t>DHCP are trained and use correct PPE</a:t>
            </a:r>
          </a:p>
          <a:p>
            <a:pPr marL="0" indent="0">
              <a:lnSpc>
                <a:spcPct val="120000"/>
              </a:lnSpc>
              <a:spcAft>
                <a:spcPts val="600"/>
              </a:spcAft>
              <a:buNone/>
            </a:pPr>
            <a:r>
              <a:rPr lang="en-US" sz="2600" dirty="0">
                <a:latin typeface="Book Antiqua" panose="02040602050305030304" pitchFamily="18" charset="0"/>
              </a:rPr>
              <a:t>Written policies and procedures for cleaning and disinfection </a:t>
            </a:r>
          </a:p>
          <a:p>
            <a:pPr marL="0" indent="0">
              <a:lnSpc>
                <a:spcPct val="100000"/>
              </a:lnSpc>
              <a:spcAft>
                <a:spcPts val="600"/>
              </a:spcAft>
              <a:buNone/>
            </a:pPr>
            <a:r>
              <a:rPr lang="en-US" sz="2600" dirty="0">
                <a:latin typeface="Book Antiqua" panose="02040602050305030304" pitchFamily="18" charset="0"/>
              </a:rPr>
              <a:t>Consistent use of barrier protection on difficult to clean areas </a:t>
            </a:r>
            <a:r>
              <a:rPr lang="en-US" sz="2600" u="sng" dirty="0">
                <a:latin typeface="Book Antiqua" panose="02040602050305030304" pitchFamily="18" charset="0"/>
              </a:rPr>
              <a:t>or </a:t>
            </a:r>
            <a:r>
              <a:rPr lang="en-US" sz="2600" dirty="0">
                <a:latin typeface="Book Antiqua" panose="02040602050305030304" pitchFamily="18" charset="0"/>
              </a:rPr>
              <a:t>clean and disinfect clinical contact areas with intermediate EPA-registered hospital disinfectant</a:t>
            </a:r>
          </a:p>
          <a:p>
            <a:pPr marL="0" indent="0">
              <a:lnSpc>
                <a:spcPct val="150000"/>
              </a:lnSpc>
              <a:spcAft>
                <a:spcPts val="600"/>
              </a:spcAft>
              <a:buNone/>
            </a:pPr>
            <a:r>
              <a:rPr lang="en-US" sz="2600" dirty="0">
                <a:latin typeface="Book Antiqua" panose="02040602050305030304" pitchFamily="18" charset="0"/>
              </a:rPr>
              <a:t>Use detergents based on the label claims (e.g. Tb)</a:t>
            </a:r>
          </a:p>
          <a:p>
            <a:pPr marL="0" indent="0">
              <a:lnSpc>
                <a:spcPct val="150000"/>
              </a:lnSpc>
              <a:spcAft>
                <a:spcPts val="600"/>
              </a:spcAft>
              <a:buNone/>
            </a:pPr>
            <a:r>
              <a:rPr lang="en-US" sz="2600" dirty="0">
                <a:latin typeface="Book Antiqua" panose="02040602050305030304" pitchFamily="18" charset="0"/>
              </a:rPr>
              <a:t>Always follow the manufacturers IFU for use</a:t>
            </a:r>
          </a:p>
          <a:p>
            <a:pPr marL="0" indent="0">
              <a:buNone/>
            </a:pPr>
            <a:endParaRPr lang="en-US" sz="2400" dirty="0">
              <a:latin typeface="Book Antiqua" panose="02040602050305030304" pitchFamily="18" charset="0"/>
            </a:endParaRPr>
          </a:p>
          <a:p>
            <a:pPr marL="0" indent="0">
              <a:buNone/>
            </a:pPr>
            <a:endParaRPr lang="en-US" dirty="0"/>
          </a:p>
          <a:p>
            <a:pPr marL="457200" lvl="1" indent="0">
              <a:buNone/>
            </a:pPr>
            <a:endParaRPr lang="en-US" b="0" dirty="0"/>
          </a:p>
          <a:p>
            <a:pPr lvl="1"/>
            <a:endParaRPr lang="en-US" sz="2400" b="0" dirty="0"/>
          </a:p>
          <a:p>
            <a:pPr marL="0" indent="0">
              <a:buNone/>
            </a:pPr>
            <a:endParaRPr lang="en-US" sz="2800" b="0" dirty="0"/>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82" t="8014" r="12540" b="26356"/>
          <a:stretch/>
        </p:blipFill>
        <p:spPr>
          <a:xfrm rot="5400000">
            <a:off x="7013917" y="1679919"/>
            <a:ext cx="6858002" cy="3498164"/>
          </a:xfrm>
        </p:spPr>
      </p:pic>
      <p:sp>
        <p:nvSpPr>
          <p:cNvPr id="4" name="Slide Number Placeholder 3"/>
          <p:cNvSpPr>
            <a:spLocks noGrp="1"/>
          </p:cNvSpPr>
          <p:nvPr>
            <p:ph type="sldNum" sz="quarter" idx="12"/>
          </p:nvPr>
        </p:nvSpPr>
        <p:spPr/>
        <p:txBody>
          <a:bodyPr/>
          <a:lstStyle/>
          <a:p>
            <a:fld id="{57F7FA02-C91E-47BE-977C-05F166ABEA3A}" type="slidenum">
              <a:rPr lang="en-US" smtClean="0"/>
              <a:pPr/>
              <a:t>47</a:t>
            </a:fld>
            <a:endParaRPr lang="en-US"/>
          </a:p>
        </p:txBody>
      </p:sp>
      <p:cxnSp>
        <p:nvCxnSpPr>
          <p:cNvPr id="6" name="Straight Connector 5"/>
          <p:cNvCxnSpPr/>
          <p:nvPr/>
        </p:nvCxnSpPr>
        <p:spPr>
          <a:xfrm>
            <a:off x="1082243" y="1507149"/>
            <a:ext cx="7414643" cy="44683"/>
          </a:xfrm>
          <a:prstGeom prst="line">
            <a:avLst/>
          </a:prstGeom>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3233076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318656"/>
            <a:ext cx="10439399" cy="118849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Dental Unit Water Quality</a:t>
            </a:r>
          </a:p>
        </p:txBody>
      </p:sp>
      <p:sp>
        <p:nvSpPr>
          <p:cNvPr id="3" name="Content Placeholder 2"/>
          <p:cNvSpPr>
            <a:spLocks noGrp="1"/>
          </p:cNvSpPr>
          <p:nvPr>
            <p:ph sz="half" idx="1"/>
          </p:nvPr>
        </p:nvSpPr>
        <p:spPr>
          <a:xfrm>
            <a:off x="914400" y="1815921"/>
            <a:ext cx="7160455" cy="4335497"/>
          </a:xfrm>
        </p:spPr>
        <p:txBody>
          <a:bodyPr>
            <a:normAutofit fontScale="25000" lnSpcReduction="20000"/>
          </a:bodyPr>
          <a:lstStyle/>
          <a:p>
            <a:pPr marL="0" lvl="1" indent="0">
              <a:lnSpc>
                <a:spcPct val="120000"/>
              </a:lnSpc>
              <a:spcBef>
                <a:spcPts val="0"/>
              </a:spcBef>
              <a:spcAft>
                <a:spcPts val="2400"/>
              </a:spcAft>
              <a:buNone/>
            </a:pPr>
            <a:r>
              <a:rPr lang="en-US" sz="9600" dirty="0">
                <a:latin typeface="Book Antiqua" panose="02040602050305030304" pitchFamily="18" charset="0"/>
              </a:rPr>
              <a:t>Lines become colonized with microorganisms that form biofilm, slough off and contaminate water</a:t>
            </a:r>
          </a:p>
          <a:p>
            <a:pPr marL="0" lvl="1" indent="0">
              <a:lnSpc>
                <a:spcPct val="120000"/>
              </a:lnSpc>
              <a:spcBef>
                <a:spcPts val="0"/>
              </a:spcBef>
              <a:spcAft>
                <a:spcPts val="2400"/>
              </a:spcAft>
              <a:buNone/>
            </a:pPr>
            <a:r>
              <a:rPr lang="en-US" sz="9600" dirty="0">
                <a:latin typeface="Book Antiqua" panose="02040602050305030304" pitchFamily="18" charset="0"/>
              </a:rPr>
              <a:t>Design, flow rate &amp; small diameter of unit tubing are factors/after 5 days new tubing 200K CFU/ml</a:t>
            </a:r>
          </a:p>
          <a:p>
            <a:pPr marL="0" lvl="1" indent="0">
              <a:lnSpc>
                <a:spcPct val="120000"/>
              </a:lnSpc>
              <a:spcBef>
                <a:spcPts val="0"/>
              </a:spcBef>
              <a:spcAft>
                <a:spcPts val="2400"/>
              </a:spcAft>
              <a:buNone/>
            </a:pPr>
            <a:r>
              <a:rPr lang="en-US" sz="9600" dirty="0">
                <a:latin typeface="Book Antiqua" panose="02040602050305030304" pitchFamily="18" charset="0"/>
              </a:rPr>
              <a:t>Use water that &lt; 500 CFU/ml heterotrophic bacteria per the EPA for routine dental treatment</a:t>
            </a:r>
          </a:p>
          <a:p>
            <a:pPr marL="0" lvl="1" indent="0">
              <a:lnSpc>
                <a:spcPct val="120000"/>
              </a:lnSpc>
              <a:spcBef>
                <a:spcPts val="0"/>
              </a:spcBef>
              <a:spcAft>
                <a:spcPts val="2400"/>
              </a:spcAft>
              <a:buNone/>
            </a:pPr>
            <a:r>
              <a:rPr lang="en-US" sz="9600" dirty="0">
                <a:latin typeface="Book Antiqua" panose="02040602050305030304" pitchFamily="18" charset="0"/>
              </a:rPr>
              <a:t>Use sterile water for surgical coolant/irrigant</a:t>
            </a:r>
          </a:p>
          <a:p>
            <a:pPr marL="0" lvl="1" indent="0">
              <a:lnSpc>
                <a:spcPct val="120000"/>
              </a:lnSpc>
              <a:spcBef>
                <a:spcPts val="0"/>
              </a:spcBef>
              <a:spcAft>
                <a:spcPts val="2400"/>
              </a:spcAft>
              <a:buNone/>
            </a:pPr>
            <a:r>
              <a:rPr lang="en-US" sz="9600" dirty="0">
                <a:latin typeface="Book Antiqua" panose="02040602050305030304" pitchFamily="18" charset="0"/>
              </a:rPr>
              <a:t>Follow CDC guidelines for a boil water advisory</a:t>
            </a:r>
          </a:p>
          <a:p>
            <a:pPr marL="0" indent="0">
              <a:buNone/>
            </a:pP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6238" b="3096"/>
          <a:stretch/>
        </p:blipFill>
        <p:spPr>
          <a:xfrm rot="5400000">
            <a:off x="7705428" y="2350650"/>
            <a:ext cx="4029542" cy="3267201"/>
          </a:xfrm>
        </p:spPr>
      </p:pic>
      <p:sp>
        <p:nvSpPr>
          <p:cNvPr id="4" name="Slide Number Placeholder 3"/>
          <p:cNvSpPr>
            <a:spLocks noGrp="1"/>
          </p:cNvSpPr>
          <p:nvPr>
            <p:ph type="sldNum" sz="quarter" idx="12"/>
          </p:nvPr>
        </p:nvSpPr>
        <p:spPr/>
        <p:txBody>
          <a:bodyPr/>
          <a:lstStyle/>
          <a:p>
            <a:fld id="{57F7FA02-C91E-47BE-977C-05F166ABEA3A}" type="slidenum">
              <a:rPr lang="en-US" smtClean="0"/>
              <a:pPr/>
              <a:t>48</a:t>
            </a:fld>
            <a:endParaRPr lang="en-US"/>
          </a:p>
        </p:txBody>
      </p:sp>
      <p:cxnSp>
        <p:nvCxnSpPr>
          <p:cNvPr id="7" name="Straight Connector 6"/>
          <p:cNvCxnSpPr/>
          <p:nvPr/>
        </p:nvCxnSpPr>
        <p:spPr>
          <a:xfrm>
            <a:off x="1082243" y="1506500"/>
            <a:ext cx="10271557" cy="649"/>
          </a:xfrm>
          <a:prstGeom prst="line">
            <a:avLst/>
          </a:prstGeom>
        </p:spPr>
        <p:style>
          <a:lnRef idx="3">
            <a:schemeClr val="dk1"/>
          </a:lnRef>
          <a:fillRef idx="0">
            <a:schemeClr val="dk1"/>
          </a:fillRef>
          <a:effectRef idx="2">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12453" y="212453"/>
            <a:ext cx="1507149" cy="1082243"/>
          </a:xfrm>
          <a:prstGeom prst="rect">
            <a:avLst/>
          </a:prstGeom>
        </p:spPr>
      </p:pic>
    </p:spTree>
    <p:extLst>
      <p:ext uri="{BB962C8B-B14F-4D97-AF65-F5344CB8AC3E}">
        <p14:creationId xmlns:p14="http://schemas.microsoft.com/office/powerpoint/2010/main" val="848713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560"/>
            <a:ext cx="10150470" cy="1474037"/>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Infections in the News</a:t>
            </a:r>
          </a:p>
        </p:txBody>
      </p:sp>
      <p:pic>
        <p:nvPicPr>
          <p:cNvPr id="6" name="Content Placeholder 5" descr="Screen Clippi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81" t="-782" r="5242" b="-309"/>
          <a:stretch/>
        </p:blipFill>
        <p:spPr>
          <a:xfrm>
            <a:off x="838200" y="1763596"/>
            <a:ext cx="5312188" cy="4210483"/>
          </a:xfrm>
        </p:spPr>
      </p:pic>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49</a:t>
            </a:fld>
            <a:endParaRPr lang="en-US">
              <a:solidFill>
                <a:prstClr val="white">
                  <a:tint val="75000"/>
                </a:prstClr>
              </a:solidFill>
            </a:endParaRPr>
          </a:p>
        </p:txBody>
      </p:sp>
      <p:pic>
        <p:nvPicPr>
          <p:cNvPr id="9" name="Content Placeholder 8" descr="Screen Clippi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32530" y="1809084"/>
            <a:ext cx="4756140" cy="4164995"/>
          </a:xfrm>
        </p:spPr>
      </p:pic>
      <p:cxnSp>
        <p:nvCxnSpPr>
          <p:cNvPr id="11" name="Straight Connector 10"/>
          <p:cNvCxnSpPr/>
          <p:nvPr/>
        </p:nvCxnSpPr>
        <p:spPr>
          <a:xfrm>
            <a:off x="838200" y="1786340"/>
            <a:ext cx="10150470"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V="1">
            <a:off x="838200" y="1426813"/>
            <a:ext cx="10150470" cy="457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754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588" y="425003"/>
            <a:ext cx="9831332" cy="987195"/>
          </a:xfrm>
        </p:spPr>
        <p:txBody>
          <a:bodyPr>
            <a:no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Modes of Transmission</a:t>
            </a:r>
          </a:p>
        </p:txBody>
      </p:sp>
      <p:pic>
        <p:nvPicPr>
          <p:cNvPr id="6" name="Picture Placeholder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0900"/>
          <a:stretch/>
        </p:blipFill>
        <p:spPr>
          <a:xfrm>
            <a:off x="7080590" y="1769631"/>
            <a:ext cx="4273210" cy="3435415"/>
          </a:xfrm>
        </p:spPr>
      </p:pic>
      <p:sp>
        <p:nvSpPr>
          <p:cNvPr id="5" name="Text Placeholder 4"/>
          <p:cNvSpPr>
            <a:spLocks noGrp="1"/>
          </p:cNvSpPr>
          <p:nvPr>
            <p:ph type="body" sz="half" idx="2"/>
          </p:nvPr>
        </p:nvSpPr>
        <p:spPr>
          <a:xfrm>
            <a:off x="958588" y="1769631"/>
            <a:ext cx="5558122" cy="3987225"/>
          </a:xfrm>
        </p:spPr>
        <p:txBody>
          <a:bodyPr>
            <a:noAutofit/>
          </a:bodyPr>
          <a:lstStyle/>
          <a:p>
            <a:pPr>
              <a:lnSpc>
                <a:spcPct val="100000"/>
              </a:lnSpc>
              <a:spcAft>
                <a:spcPts val="2400"/>
              </a:spcAft>
            </a:pPr>
            <a:r>
              <a:rPr lang="en-US" sz="2400" dirty="0">
                <a:latin typeface="Book Antiqua" panose="02040602050305030304" pitchFamily="18" charset="0"/>
              </a:rPr>
              <a:t>Direct contact - blood or bodily fluids</a:t>
            </a:r>
          </a:p>
          <a:p>
            <a:pPr>
              <a:lnSpc>
                <a:spcPct val="100000"/>
              </a:lnSpc>
              <a:spcAft>
                <a:spcPts val="2400"/>
              </a:spcAft>
            </a:pPr>
            <a:r>
              <a:rPr lang="en-US" sz="2400" dirty="0">
                <a:latin typeface="Book Antiqua" panose="02040602050305030304" pitchFamily="18" charset="0"/>
              </a:rPr>
              <a:t>Indirect contact - contaminated instrument or surface</a:t>
            </a:r>
          </a:p>
          <a:p>
            <a:pPr>
              <a:lnSpc>
                <a:spcPct val="100000"/>
              </a:lnSpc>
              <a:spcAft>
                <a:spcPts val="2400"/>
              </a:spcAft>
            </a:pPr>
            <a:r>
              <a:rPr lang="en-US" sz="2400" dirty="0">
                <a:latin typeface="Book Antiqua" panose="02040602050305030304" pitchFamily="18" charset="0"/>
              </a:rPr>
              <a:t>Contact of the eyes, nose or mouth with droplets or spatter</a:t>
            </a:r>
          </a:p>
          <a:p>
            <a:pPr>
              <a:lnSpc>
                <a:spcPct val="100000"/>
              </a:lnSpc>
              <a:spcAft>
                <a:spcPts val="2400"/>
              </a:spcAft>
            </a:pPr>
            <a:r>
              <a:rPr lang="en-US" sz="2400" dirty="0">
                <a:latin typeface="Book Antiqua" panose="02040602050305030304" pitchFamily="18" charset="0"/>
              </a:rPr>
              <a:t>Inhalation of airborne microorganisms</a:t>
            </a:r>
          </a:p>
        </p:txBody>
      </p:sp>
      <p:sp>
        <p:nvSpPr>
          <p:cNvPr id="3" name="TextBox 2"/>
          <p:cNvSpPr txBox="1"/>
          <p:nvPr/>
        </p:nvSpPr>
        <p:spPr>
          <a:xfrm>
            <a:off x="10220459" y="4835714"/>
            <a:ext cx="1133341" cy="369332"/>
          </a:xfrm>
          <a:prstGeom prst="rect">
            <a:avLst/>
          </a:prstGeom>
          <a:noFill/>
        </p:spPr>
        <p:txBody>
          <a:bodyPr wrap="square" rtlCol="0">
            <a:spAutoFit/>
          </a:bodyPr>
          <a:lstStyle/>
          <a:p>
            <a:r>
              <a:rPr lang="en-US" dirty="0">
                <a:latin typeface="Book Antiqua" panose="02040602050305030304" pitchFamily="18" charset="0"/>
              </a:rPr>
              <a:t>CDC.gov</a:t>
            </a:r>
          </a:p>
        </p:txBody>
      </p:sp>
      <p:sp>
        <p:nvSpPr>
          <p:cNvPr id="4" name="Slide Number Placeholder 3"/>
          <p:cNvSpPr>
            <a:spLocks noGrp="1"/>
          </p:cNvSpPr>
          <p:nvPr>
            <p:ph type="sldNum" sz="quarter" idx="12"/>
          </p:nvPr>
        </p:nvSpPr>
        <p:spPr/>
        <p:txBody>
          <a:bodyPr/>
          <a:lstStyle/>
          <a:p>
            <a:fld id="{57F7FA02-C91E-47BE-977C-05F166ABEA3A}" type="slidenum">
              <a:rPr lang="en-US" smtClean="0"/>
              <a:pPr/>
              <a:t>5</a:t>
            </a:fld>
            <a:endParaRPr lang="en-US"/>
          </a:p>
        </p:txBody>
      </p:sp>
      <p:cxnSp>
        <p:nvCxnSpPr>
          <p:cNvPr id="8" name="Straight Connector 7"/>
          <p:cNvCxnSpPr/>
          <p:nvPr/>
        </p:nvCxnSpPr>
        <p:spPr>
          <a:xfrm>
            <a:off x="1069145" y="1561514"/>
            <a:ext cx="1028465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6558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335" y="365125"/>
            <a:ext cx="10084314" cy="1097915"/>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Water Monitoring Options</a:t>
            </a:r>
          </a:p>
        </p:txBody>
      </p:sp>
      <p:sp>
        <p:nvSpPr>
          <p:cNvPr id="3" name="Content Placeholder 2"/>
          <p:cNvSpPr>
            <a:spLocks noGrp="1"/>
          </p:cNvSpPr>
          <p:nvPr>
            <p:ph sz="half" idx="1"/>
          </p:nvPr>
        </p:nvSpPr>
        <p:spPr>
          <a:xfrm>
            <a:off x="1095778" y="1793275"/>
            <a:ext cx="6322453" cy="4091926"/>
          </a:xfrm>
        </p:spPr>
        <p:txBody>
          <a:bodyPr>
            <a:normAutofit/>
          </a:bodyPr>
          <a:lstStyle/>
          <a:p>
            <a:pPr marL="0" indent="0">
              <a:lnSpc>
                <a:spcPct val="100000"/>
              </a:lnSpc>
              <a:spcBef>
                <a:spcPts val="1200"/>
              </a:spcBef>
              <a:spcAft>
                <a:spcPts val="600"/>
              </a:spcAft>
              <a:buNone/>
            </a:pPr>
            <a:r>
              <a:rPr lang="en-US" sz="2400" dirty="0">
                <a:latin typeface="Book Antiqua" panose="02040602050305030304" pitchFamily="18" charset="0"/>
              </a:rPr>
              <a:t>Maintain and monitor water quality by following the dental unit manufacturer   and/or waterline treatment product IFU</a:t>
            </a:r>
          </a:p>
          <a:p>
            <a:pPr marL="0" indent="0">
              <a:lnSpc>
                <a:spcPct val="100000"/>
              </a:lnSpc>
              <a:spcBef>
                <a:spcPts val="0"/>
              </a:spcBef>
              <a:spcAft>
                <a:spcPts val="600"/>
              </a:spcAft>
              <a:buNone/>
            </a:pPr>
            <a:endParaRPr lang="en-US" sz="2400" dirty="0"/>
          </a:p>
          <a:p>
            <a:pPr marL="0" indent="0">
              <a:lnSpc>
                <a:spcPct val="100000"/>
              </a:lnSpc>
              <a:spcBef>
                <a:spcPts val="0"/>
              </a:spcBef>
              <a:spcAft>
                <a:spcPts val="600"/>
              </a:spcAft>
              <a:buNone/>
            </a:pPr>
            <a:r>
              <a:rPr lang="en-US" sz="2400" dirty="0">
                <a:latin typeface="Book Antiqua" panose="02040602050305030304" pitchFamily="18" charset="0"/>
              </a:rPr>
              <a:t>Testing options - </a:t>
            </a:r>
          </a:p>
          <a:p>
            <a:pPr lvl="1">
              <a:lnSpc>
                <a:spcPct val="100000"/>
              </a:lnSpc>
              <a:spcBef>
                <a:spcPts val="0"/>
              </a:spcBef>
              <a:spcAft>
                <a:spcPts val="1800"/>
              </a:spcAft>
            </a:pPr>
            <a:r>
              <a:rPr lang="en-US" dirty="0">
                <a:latin typeface="Book Antiqua" panose="02040602050305030304" pitchFamily="18" charset="0"/>
              </a:rPr>
              <a:t>Water testing laboratory </a:t>
            </a:r>
          </a:p>
          <a:p>
            <a:pPr lvl="1">
              <a:lnSpc>
                <a:spcPct val="100000"/>
              </a:lnSpc>
              <a:spcBef>
                <a:spcPts val="0"/>
              </a:spcBef>
              <a:spcAft>
                <a:spcPts val="1800"/>
              </a:spcAft>
            </a:pPr>
            <a:r>
              <a:rPr lang="en-US" dirty="0">
                <a:latin typeface="Book Antiqua" panose="02040602050305030304" pitchFamily="18" charset="0"/>
              </a:rPr>
              <a:t>In-office test with self contained kits</a:t>
            </a:r>
          </a:p>
          <a:p>
            <a:pPr lvl="1">
              <a:lnSpc>
                <a:spcPct val="100000"/>
              </a:lnSpc>
              <a:spcBef>
                <a:spcPts val="0"/>
              </a:spcBef>
              <a:spcAft>
                <a:spcPts val="1800"/>
              </a:spcAft>
            </a:pPr>
            <a:r>
              <a:rPr lang="en-US" dirty="0">
                <a:latin typeface="Book Antiqua" panose="02040602050305030304" pitchFamily="18" charset="0"/>
              </a:rPr>
              <a:t>Be sure to document results</a:t>
            </a:r>
          </a:p>
          <a:p>
            <a:pPr marL="457200" lvl="1" indent="0">
              <a:lnSpc>
                <a:spcPct val="100000"/>
              </a:lnSpc>
              <a:spcBef>
                <a:spcPts val="0"/>
              </a:spcBef>
              <a:spcAft>
                <a:spcPts val="600"/>
              </a:spcAft>
            </a:pPr>
            <a:endParaRPr lang="en-US" dirty="0"/>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549" t="-1120" r="8058" b="1120"/>
          <a:stretch/>
        </p:blipFill>
        <p:spPr>
          <a:xfrm rot="5400000">
            <a:off x="7314247" y="2009800"/>
            <a:ext cx="4091927" cy="3658876"/>
          </a:xfrm>
        </p:spPr>
      </p:pic>
      <p:sp>
        <p:nvSpPr>
          <p:cNvPr id="5" name="Slide Number Placeholder 4"/>
          <p:cNvSpPr>
            <a:spLocks noGrp="1"/>
          </p:cNvSpPr>
          <p:nvPr>
            <p:ph type="sldNum" sz="quarter" idx="12"/>
          </p:nvPr>
        </p:nvSpPr>
        <p:spPr/>
        <p:txBody>
          <a:bodyPr/>
          <a:lstStyle/>
          <a:p>
            <a:fld id="{57F7FA02-C91E-47BE-977C-05F166ABEA3A}" type="slidenum">
              <a:rPr lang="en-US" smtClean="0"/>
              <a:pPr/>
              <a:t>50</a:t>
            </a:fld>
            <a:endParaRPr lang="en-US"/>
          </a:p>
        </p:txBody>
      </p:sp>
      <p:cxnSp>
        <p:nvCxnSpPr>
          <p:cNvPr id="7" name="Straight Connector 6"/>
          <p:cNvCxnSpPr/>
          <p:nvPr/>
        </p:nvCxnSpPr>
        <p:spPr>
          <a:xfrm flipV="1">
            <a:off x="1095778" y="1463040"/>
            <a:ext cx="10093871" cy="16633"/>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64740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669" y="365125"/>
            <a:ext cx="9995616"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Thank you!</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448" t="10677" r="6011" b="5372"/>
          <a:stretch/>
        </p:blipFill>
        <p:spPr>
          <a:xfrm>
            <a:off x="925669" y="1690688"/>
            <a:ext cx="4988417" cy="3800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p:cNvSpPr>
            <a:spLocks noGrp="1"/>
          </p:cNvSpPr>
          <p:nvPr>
            <p:ph type="sldNum" sz="quarter" idx="12"/>
          </p:nvPr>
        </p:nvSpPr>
        <p:spPr/>
        <p:txBody>
          <a:bodyPr/>
          <a:lstStyle/>
          <a:p>
            <a:fld id="{57F7FA02-C91E-47BE-977C-05F166ABEA3A}" type="slidenum">
              <a:rPr lang="en-US" smtClean="0"/>
              <a:pPr/>
              <a:t>51</a:t>
            </a:fld>
            <a:endParaRPr lang="en-US"/>
          </a:p>
        </p:txBody>
      </p:sp>
      <p:sp>
        <p:nvSpPr>
          <p:cNvPr id="5" name="TextBox 4"/>
          <p:cNvSpPr txBox="1"/>
          <p:nvPr/>
        </p:nvSpPr>
        <p:spPr>
          <a:xfrm>
            <a:off x="6187440" y="1882662"/>
            <a:ext cx="4733845" cy="3416320"/>
          </a:xfrm>
          <a:prstGeom prst="rect">
            <a:avLst/>
          </a:prstGeom>
          <a:noFill/>
        </p:spPr>
        <p:txBody>
          <a:bodyPr wrap="square" rtlCol="0">
            <a:spAutoFit/>
          </a:bodyPr>
          <a:lstStyle/>
          <a:p>
            <a:pPr>
              <a:lnSpc>
                <a:spcPct val="250000"/>
              </a:lnSpc>
            </a:pPr>
            <a:r>
              <a:rPr lang="en-US" sz="2400" dirty="0">
                <a:latin typeface="Book Antiqua" panose="02040602050305030304" pitchFamily="18" charset="0"/>
              </a:rPr>
              <a:t>Joyce A. Moore RDH, BSDH</a:t>
            </a:r>
          </a:p>
          <a:p>
            <a:pPr>
              <a:lnSpc>
                <a:spcPct val="250000"/>
              </a:lnSpc>
            </a:pPr>
            <a:r>
              <a:rPr lang="en-US" sz="2400" dirty="0">
                <a:latin typeface="Book Antiqua" panose="02040602050305030304" pitchFamily="18" charset="0"/>
              </a:rPr>
              <a:t>Compass Dental Safety</a:t>
            </a:r>
          </a:p>
          <a:p>
            <a:pPr>
              <a:lnSpc>
                <a:spcPct val="250000"/>
              </a:lnSpc>
            </a:pPr>
            <a:r>
              <a:rPr lang="en-US" sz="2400" dirty="0">
                <a:latin typeface="Book Antiqua" panose="02040602050305030304" pitchFamily="18" charset="0"/>
              </a:rPr>
              <a:t>Compassdentalsafety@gmail.com</a:t>
            </a:r>
          </a:p>
          <a:p>
            <a:pPr>
              <a:lnSpc>
                <a:spcPct val="200000"/>
              </a:lnSpc>
            </a:pPr>
            <a:endParaRPr lang="en-US" dirty="0"/>
          </a:p>
        </p:txBody>
      </p:sp>
      <p:cxnSp>
        <p:nvCxnSpPr>
          <p:cNvPr id="7" name="Straight Connector 6"/>
          <p:cNvCxnSpPr/>
          <p:nvPr/>
        </p:nvCxnSpPr>
        <p:spPr>
          <a:xfrm>
            <a:off x="925669" y="1434511"/>
            <a:ext cx="9995616" cy="1287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94366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153"/>
            <a:ext cx="10515600" cy="1325563"/>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Disease Transmission in Dentistry</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6321" y="2070707"/>
            <a:ext cx="5367958" cy="4094529"/>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31988" y="2164582"/>
            <a:ext cx="5121812" cy="3906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p:cNvSpPr>
            <a:spLocks noGrp="1"/>
          </p:cNvSpPr>
          <p:nvPr>
            <p:ph type="sldNum" sz="quarter" idx="12"/>
          </p:nvPr>
        </p:nvSpPr>
        <p:spPr/>
        <p:txBody>
          <a:bodyPr/>
          <a:lstStyle/>
          <a:p>
            <a:fld id="{57F7FA02-C91E-47BE-977C-05F166ABEA3A}" type="slidenum">
              <a:rPr lang="en-US" smtClean="0">
                <a:solidFill>
                  <a:prstClr val="white">
                    <a:tint val="75000"/>
                  </a:prstClr>
                </a:solidFill>
              </a:rPr>
              <a:pPr/>
              <a:t>6</a:t>
            </a:fld>
            <a:endParaRPr lang="en-US">
              <a:solidFill>
                <a:prstClr val="white">
                  <a:tint val="75000"/>
                </a:prstClr>
              </a:solidFill>
            </a:endParaRPr>
          </a:p>
        </p:txBody>
      </p:sp>
      <p:cxnSp>
        <p:nvCxnSpPr>
          <p:cNvPr id="4" name="Straight Connector 3"/>
          <p:cNvCxnSpPr/>
          <p:nvPr/>
        </p:nvCxnSpPr>
        <p:spPr>
          <a:xfrm flipH="1">
            <a:off x="777260" y="1659107"/>
            <a:ext cx="1063747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073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385" y="365126"/>
            <a:ext cx="9413261" cy="1593084"/>
          </a:xfrm>
        </p:spPr>
        <p:txBody>
          <a:bodyPr>
            <a:normAutofit/>
          </a:bodyPr>
          <a:lstStyle/>
          <a:p>
            <a:pPr algn="ctr"/>
            <a:r>
              <a:rPr lang="en-US" dirty="0">
                <a:effectLst>
                  <a:outerShdw blurRad="38100" dist="38100" dir="2700000" algn="tl">
                    <a:srgbClr val="000000">
                      <a:alpha val="43137"/>
                    </a:srgbClr>
                  </a:outerShdw>
                </a:effectLst>
                <a:latin typeface="Bookman Old Style" panose="02050604050505020204" pitchFamily="18" charset="0"/>
              </a:rPr>
              <a:t>Government Agencies Involved</a:t>
            </a:r>
          </a:p>
        </p:txBody>
      </p:sp>
      <p:sp>
        <p:nvSpPr>
          <p:cNvPr id="3" name="Slide Number Placeholder 2"/>
          <p:cNvSpPr>
            <a:spLocks noGrp="1"/>
          </p:cNvSpPr>
          <p:nvPr>
            <p:ph type="sldNum" sz="quarter" idx="12"/>
          </p:nvPr>
        </p:nvSpPr>
        <p:spPr/>
        <p:txBody>
          <a:bodyPr/>
          <a:lstStyle/>
          <a:p>
            <a:fld id="{57F7FA02-C91E-47BE-977C-05F166ABEA3A}" type="slidenum">
              <a:rPr lang="en-US" smtClean="0">
                <a:solidFill>
                  <a:prstClr val="white">
                    <a:tint val="75000"/>
                  </a:prstClr>
                </a:solidFill>
              </a:rPr>
              <a:pPr/>
              <a:t>7</a:t>
            </a:fld>
            <a:endParaRPr lang="en-US">
              <a:solidFill>
                <a:prstClr val="white">
                  <a:tint val="75000"/>
                </a:prstClr>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5368" y="2063955"/>
            <a:ext cx="2876774" cy="1689246"/>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385" y="2063955"/>
            <a:ext cx="2232217" cy="16892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847" y="4444422"/>
            <a:ext cx="3504171" cy="161739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3909" y="4200573"/>
            <a:ext cx="1956582" cy="191989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1385" y="4379106"/>
            <a:ext cx="2476571" cy="174803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909" y="2063955"/>
            <a:ext cx="1900737" cy="1900737"/>
          </a:xfrm>
          <a:prstGeom prst="rect">
            <a:avLst/>
          </a:prstGeom>
        </p:spPr>
      </p:pic>
      <p:cxnSp>
        <p:nvCxnSpPr>
          <p:cNvPr id="5" name="Straight Connector 4"/>
          <p:cNvCxnSpPr/>
          <p:nvPr/>
        </p:nvCxnSpPr>
        <p:spPr>
          <a:xfrm>
            <a:off x="1491385" y="1758462"/>
            <a:ext cx="9469106" cy="5627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17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890" y="584067"/>
            <a:ext cx="8968221" cy="961398"/>
          </a:xfrm>
        </p:spPr>
        <p:txBody>
          <a:bodyPr>
            <a:normAutofit/>
          </a:bodyPr>
          <a:lstStyle/>
          <a:p>
            <a:pPr algn="ctr"/>
            <a:r>
              <a:rPr lang="en-US" sz="4000" dirty="0">
                <a:effectLst>
                  <a:outerShdw blurRad="38100" dist="38100" dir="2700000" algn="tl">
                    <a:srgbClr val="000000">
                      <a:alpha val="43137"/>
                    </a:srgbClr>
                  </a:outerShdw>
                </a:effectLst>
                <a:latin typeface="Bookman Old Style" panose="02050604050505020204" pitchFamily="18" charset="0"/>
              </a:rPr>
              <a:t>OSHA’s Role</a:t>
            </a:r>
          </a:p>
        </p:txBody>
      </p:sp>
      <p:sp>
        <p:nvSpPr>
          <p:cNvPr id="4" name="Content Placeholder 3"/>
          <p:cNvSpPr>
            <a:spLocks noGrp="1"/>
          </p:cNvSpPr>
          <p:nvPr>
            <p:ph sz="half" idx="2"/>
          </p:nvPr>
        </p:nvSpPr>
        <p:spPr>
          <a:xfrm>
            <a:off x="1576890" y="1545465"/>
            <a:ext cx="8968221" cy="4810884"/>
          </a:xfrm>
        </p:spPr>
        <p:txBody>
          <a:bodyPr>
            <a:normAutofit fontScale="92500" lnSpcReduction="10000"/>
          </a:bodyPr>
          <a:lstStyle/>
          <a:p>
            <a:pPr marL="0" indent="0">
              <a:lnSpc>
                <a:spcPct val="100000"/>
              </a:lnSpc>
              <a:spcBef>
                <a:spcPts val="0"/>
              </a:spcBef>
              <a:spcAft>
                <a:spcPts val="2400"/>
              </a:spcAft>
              <a:buNone/>
            </a:pPr>
            <a:r>
              <a:rPr lang="en-US" sz="2600" dirty="0">
                <a:latin typeface="Book Antiqua" panose="02040602050305030304" pitchFamily="18" charset="0"/>
              </a:rPr>
              <a:t>OSHA protects</a:t>
            </a:r>
            <a:r>
              <a:rPr lang="en-US" sz="2600" dirty="0">
                <a:solidFill>
                  <a:schemeClr val="bg1"/>
                </a:solidFill>
                <a:latin typeface="Book Antiqua" panose="02040602050305030304" pitchFamily="18" charset="0"/>
              </a:rPr>
              <a:t> </a:t>
            </a:r>
            <a:r>
              <a:rPr lang="en-US" sz="2600" b="1" dirty="0">
                <a:solidFill>
                  <a:srgbClr val="FFFF00"/>
                </a:solidFill>
                <a:effectLst>
                  <a:outerShdw blurRad="38100" dist="38100" dir="2700000" algn="tl">
                    <a:srgbClr val="000000">
                      <a:alpha val="43137"/>
                    </a:srgbClr>
                  </a:outerShdw>
                </a:effectLst>
                <a:latin typeface="Book Antiqua" panose="02040602050305030304" pitchFamily="18" charset="0"/>
              </a:rPr>
              <a:t>workers</a:t>
            </a:r>
            <a:r>
              <a:rPr lang="en-US" sz="2600" dirty="0">
                <a:solidFill>
                  <a:srgbClr val="FFFF00"/>
                </a:solidFill>
                <a:effectLst>
                  <a:outerShdw blurRad="38100" dist="38100" dir="2700000" algn="tl">
                    <a:srgbClr val="000000">
                      <a:alpha val="43137"/>
                    </a:srgbClr>
                  </a:outerShdw>
                </a:effectLst>
                <a:latin typeface="Book Antiqua" panose="02040602050305030304" pitchFamily="18" charset="0"/>
              </a:rPr>
              <a:t> </a:t>
            </a:r>
          </a:p>
          <a:p>
            <a:pPr marL="0" indent="0">
              <a:lnSpc>
                <a:spcPct val="100000"/>
              </a:lnSpc>
              <a:spcBef>
                <a:spcPts val="0"/>
              </a:spcBef>
              <a:spcAft>
                <a:spcPts val="2400"/>
              </a:spcAft>
              <a:buNone/>
            </a:pPr>
            <a:r>
              <a:rPr lang="en-US" sz="2600" dirty="0">
                <a:latin typeface="Book Antiqua" panose="02040602050305030304" pitchFamily="18" charset="0"/>
              </a:rPr>
              <a:t>1970 Congress passed the Occupational Safety and Health Act </a:t>
            </a:r>
          </a:p>
          <a:p>
            <a:pPr marL="0" indent="0">
              <a:lnSpc>
                <a:spcPct val="100000"/>
              </a:lnSpc>
              <a:spcBef>
                <a:spcPts val="0"/>
              </a:spcBef>
              <a:spcAft>
                <a:spcPts val="2400"/>
              </a:spcAft>
              <a:buNone/>
            </a:pPr>
            <a:r>
              <a:rPr lang="en-US" sz="2600" dirty="0">
                <a:latin typeface="Book Antiqua" panose="02040602050305030304" pitchFamily="18" charset="0"/>
              </a:rPr>
              <a:t>Is a </a:t>
            </a:r>
            <a:r>
              <a:rPr lang="en-US" sz="2600" b="1" dirty="0">
                <a:solidFill>
                  <a:srgbClr val="FFFF00"/>
                </a:solidFill>
                <a:effectLst>
                  <a:outerShdw blurRad="38100" dist="38100" dir="2700000" algn="tl">
                    <a:srgbClr val="000000">
                      <a:alpha val="43137"/>
                    </a:srgbClr>
                  </a:outerShdw>
                </a:effectLst>
                <a:latin typeface="Book Antiqua" panose="02040602050305030304" pitchFamily="18" charset="0"/>
              </a:rPr>
              <a:t>regulatory agency </a:t>
            </a:r>
            <a:r>
              <a:rPr lang="en-US" sz="2600" dirty="0">
                <a:latin typeface="Book Antiqua" panose="02040602050305030304" pitchFamily="18" charset="0"/>
              </a:rPr>
              <a:t>that enforces legal standards ($$$)</a:t>
            </a:r>
          </a:p>
          <a:p>
            <a:pPr marL="0" indent="0">
              <a:lnSpc>
                <a:spcPct val="100000"/>
              </a:lnSpc>
              <a:spcBef>
                <a:spcPts val="0"/>
              </a:spcBef>
              <a:spcAft>
                <a:spcPts val="2400"/>
              </a:spcAft>
              <a:buNone/>
            </a:pPr>
            <a:r>
              <a:rPr lang="en-US" sz="2600" dirty="0">
                <a:latin typeface="Book Antiqua" panose="02040602050305030304" pitchFamily="18" charset="0"/>
              </a:rPr>
              <a:t>Known for -</a:t>
            </a:r>
          </a:p>
          <a:p>
            <a:pPr>
              <a:lnSpc>
                <a:spcPct val="100000"/>
              </a:lnSpc>
              <a:spcBef>
                <a:spcPts val="0"/>
              </a:spcBef>
              <a:spcAft>
                <a:spcPts val="2400"/>
              </a:spcAft>
            </a:pPr>
            <a:r>
              <a:rPr lang="en-US" sz="2400" dirty="0">
                <a:latin typeface="Book Antiqua" panose="02040602050305030304" pitchFamily="18" charset="0"/>
              </a:rPr>
              <a:t>Bloodborne Pathogens Standard (BBP)</a:t>
            </a:r>
          </a:p>
          <a:p>
            <a:pPr>
              <a:lnSpc>
                <a:spcPct val="100000"/>
              </a:lnSpc>
              <a:spcBef>
                <a:spcPts val="0"/>
              </a:spcBef>
              <a:spcAft>
                <a:spcPts val="2400"/>
              </a:spcAft>
            </a:pPr>
            <a:r>
              <a:rPr lang="en-US" sz="2400" dirty="0">
                <a:latin typeface="Book Antiqua" panose="02040602050305030304" pitchFamily="18" charset="0"/>
              </a:rPr>
              <a:t>Hazard Communication Standard (aka Employee Right to Know)</a:t>
            </a:r>
          </a:p>
          <a:p>
            <a:pPr>
              <a:lnSpc>
                <a:spcPct val="100000"/>
              </a:lnSpc>
              <a:spcBef>
                <a:spcPts val="0"/>
              </a:spcBef>
              <a:spcAft>
                <a:spcPts val="2400"/>
              </a:spcAft>
            </a:pPr>
            <a:r>
              <a:rPr lang="en-US" sz="2400" dirty="0">
                <a:latin typeface="Book Antiqua" panose="02040602050305030304" pitchFamily="18" charset="0"/>
              </a:rPr>
              <a:t>General Duty Clause – work place safe from serious hazards, cites requirements for exits routes and electrical standards</a:t>
            </a:r>
          </a:p>
          <a:p>
            <a:pPr marL="0" indent="0">
              <a:lnSpc>
                <a:spcPct val="100000"/>
              </a:lnSpc>
              <a:spcBef>
                <a:spcPts val="0"/>
              </a:spcBef>
              <a:spcAft>
                <a:spcPts val="2400"/>
              </a:spcAft>
              <a:buNone/>
            </a:pPr>
            <a:endParaRPr lang="en-US" sz="2400" dirty="0"/>
          </a:p>
          <a:p>
            <a:pPr>
              <a:lnSpc>
                <a:spcPct val="100000"/>
              </a:lnSpc>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57F7FA02-C91E-47BE-977C-05F166ABEA3A}" type="slidenum">
              <a:rPr lang="en-US" smtClean="0"/>
              <a:pPr/>
              <a:t>8</a:t>
            </a:fld>
            <a:endParaRPr lang="en-US"/>
          </a:p>
        </p:txBody>
      </p:sp>
      <p:cxnSp>
        <p:nvCxnSpPr>
          <p:cNvPr id="6" name="Straight Connector 5"/>
          <p:cNvCxnSpPr/>
          <p:nvPr/>
        </p:nvCxnSpPr>
        <p:spPr>
          <a:xfrm>
            <a:off x="1576890" y="1428962"/>
            <a:ext cx="8968221" cy="5943"/>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9358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953746" y="773333"/>
            <a:ext cx="6907674" cy="814835"/>
          </a:xfrm>
        </p:spPr>
        <p:txBody>
          <a:bodyPr>
            <a:normAutofit/>
          </a:bodyPr>
          <a:lstStyle/>
          <a:p>
            <a:pPr algn="ctr"/>
            <a:r>
              <a:rPr lang="en-US" dirty="0">
                <a:latin typeface="Bookman Old Style" panose="02050604050505020204" pitchFamily="18" charset="0"/>
              </a:rPr>
              <a:t> </a:t>
            </a:r>
            <a:r>
              <a:rPr lang="en-US" sz="4000" dirty="0">
                <a:effectLst>
                  <a:outerShdw blurRad="38100" dist="38100" dir="2700000" algn="tl">
                    <a:srgbClr val="000000">
                      <a:alpha val="43137"/>
                    </a:srgbClr>
                  </a:outerShdw>
                </a:effectLst>
                <a:latin typeface="Bookman Old Style" panose="02050604050505020204" pitchFamily="18" charset="0"/>
              </a:rPr>
              <a:t>CDC’s Role</a:t>
            </a:r>
          </a:p>
        </p:txBody>
      </p:sp>
      <p:sp>
        <p:nvSpPr>
          <p:cNvPr id="13" name="Content Placeholder 12"/>
          <p:cNvSpPr>
            <a:spLocks noGrp="1"/>
          </p:cNvSpPr>
          <p:nvPr>
            <p:ph sz="half" idx="2"/>
          </p:nvPr>
        </p:nvSpPr>
        <p:spPr>
          <a:xfrm>
            <a:off x="953747" y="1737361"/>
            <a:ext cx="6907673" cy="4206240"/>
          </a:xfrm>
        </p:spPr>
        <p:txBody>
          <a:bodyPr>
            <a:normAutofit fontScale="92500" lnSpcReduction="10000"/>
          </a:bodyPr>
          <a:lstStyle/>
          <a:p>
            <a:pPr marL="0" indent="0">
              <a:lnSpc>
                <a:spcPct val="100000"/>
              </a:lnSpc>
              <a:spcAft>
                <a:spcPts val="1800"/>
              </a:spcAft>
              <a:buNone/>
            </a:pPr>
            <a:r>
              <a:rPr lang="en-US" sz="2600" dirty="0">
                <a:latin typeface="Book Antiqua" panose="02040602050305030304" pitchFamily="18" charset="0"/>
              </a:rPr>
              <a:t>It is the nation’s premier </a:t>
            </a:r>
            <a:r>
              <a:rPr lang="en-US" sz="2600" dirty="0">
                <a:solidFill>
                  <a:srgbClr val="FFFF00"/>
                </a:solidFill>
                <a:latin typeface="Book Antiqua" panose="02040602050305030304" pitchFamily="18" charset="0"/>
              </a:rPr>
              <a:t>public</a:t>
            </a:r>
            <a:r>
              <a:rPr lang="en-US" sz="2600" dirty="0">
                <a:latin typeface="Book Antiqua" panose="02040602050305030304" pitchFamily="18" charset="0"/>
              </a:rPr>
              <a:t> health agency</a:t>
            </a:r>
          </a:p>
          <a:p>
            <a:pPr marL="0" indent="0">
              <a:lnSpc>
                <a:spcPct val="100000"/>
              </a:lnSpc>
              <a:spcAft>
                <a:spcPts val="1800"/>
              </a:spcAft>
              <a:buNone/>
            </a:pPr>
            <a:r>
              <a:rPr lang="en-US" sz="2600" dirty="0">
                <a:solidFill>
                  <a:srgbClr val="FFFF00"/>
                </a:solidFill>
                <a:latin typeface="Book Antiqua" panose="02040602050305030304" pitchFamily="18" charset="0"/>
              </a:rPr>
              <a:t>No</a:t>
            </a:r>
            <a:r>
              <a:rPr lang="en-US" sz="2600" dirty="0">
                <a:latin typeface="Book Antiqua" panose="02040602050305030304" pitchFamily="18" charset="0"/>
              </a:rPr>
              <a:t> regulatory authority</a:t>
            </a:r>
          </a:p>
          <a:p>
            <a:pPr marL="0" indent="0">
              <a:lnSpc>
                <a:spcPct val="120000"/>
              </a:lnSpc>
              <a:spcBef>
                <a:spcPts val="0"/>
              </a:spcBef>
              <a:spcAft>
                <a:spcPts val="1800"/>
              </a:spcAft>
              <a:buNone/>
            </a:pPr>
            <a:r>
              <a:rPr lang="en-US" sz="2600" dirty="0">
                <a:latin typeface="Book Antiqua" panose="02040602050305030304" pitchFamily="18" charset="0"/>
              </a:rPr>
              <a:t>CDC produces IC guidelines, specifically the </a:t>
            </a:r>
            <a:r>
              <a:rPr lang="en-US" sz="2600" dirty="0">
                <a:solidFill>
                  <a:srgbClr val="FFFF00"/>
                </a:solidFill>
                <a:latin typeface="Book Antiqua" panose="02040602050305030304" pitchFamily="18" charset="0"/>
              </a:rPr>
              <a:t>Guidelines for Infection Control in Dental Health-Care Settings–2003, </a:t>
            </a:r>
            <a:r>
              <a:rPr lang="en-US" sz="2600" dirty="0">
                <a:latin typeface="Book Antiqua" panose="02040602050305030304" pitchFamily="18" charset="0"/>
              </a:rPr>
              <a:t>which are considered the standard of care and have been adopted by many state dental boards</a:t>
            </a:r>
          </a:p>
          <a:p>
            <a:pPr marL="0" indent="0">
              <a:lnSpc>
                <a:spcPct val="120000"/>
              </a:lnSpc>
              <a:spcBef>
                <a:spcPts val="0"/>
              </a:spcBef>
              <a:spcAft>
                <a:spcPts val="1800"/>
              </a:spcAft>
              <a:buNone/>
            </a:pPr>
            <a:r>
              <a:rPr lang="en-US" sz="2600" dirty="0">
                <a:latin typeface="Book Antiqua" panose="02040602050305030304" pitchFamily="18" charset="0"/>
              </a:rPr>
              <a:t>Tells us what DHCP should do </a:t>
            </a:r>
          </a:p>
          <a:p>
            <a:pPr algn="ctr"/>
            <a:endParaRPr lang="en-US" sz="3200" dirty="0"/>
          </a:p>
          <a:p>
            <a:pPr marL="0" indent="0">
              <a:buNone/>
            </a:pP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205" t="22453" r="1409" b="23463"/>
          <a:stretch/>
        </p:blipFill>
        <p:spPr>
          <a:xfrm rot="5400000">
            <a:off x="7066750" y="1724665"/>
            <a:ext cx="6849913" cy="3400586"/>
          </a:xfrm>
          <a:prstGeom prst="rect">
            <a:avLst/>
          </a:prstGeom>
        </p:spPr>
      </p:pic>
      <p:sp>
        <p:nvSpPr>
          <p:cNvPr id="3" name="Slide Number Placeholder 2"/>
          <p:cNvSpPr>
            <a:spLocks noGrp="1"/>
          </p:cNvSpPr>
          <p:nvPr>
            <p:ph type="sldNum" sz="quarter" idx="12"/>
          </p:nvPr>
        </p:nvSpPr>
        <p:spPr/>
        <p:txBody>
          <a:bodyPr/>
          <a:lstStyle/>
          <a:p>
            <a:fld id="{57F7FA02-C91E-47BE-977C-05F166ABEA3A}" type="slidenum">
              <a:rPr lang="en-US" smtClean="0">
                <a:solidFill>
                  <a:prstClr val="white">
                    <a:tint val="75000"/>
                  </a:prstClr>
                </a:solidFill>
              </a:rPr>
              <a:pPr/>
              <a:t>9</a:t>
            </a:fld>
            <a:endParaRPr lang="en-US">
              <a:solidFill>
                <a:prstClr val="white">
                  <a:tint val="75000"/>
                </a:prstClr>
              </a:solidFill>
            </a:endParaRPr>
          </a:p>
        </p:txBody>
      </p:sp>
      <p:cxnSp>
        <p:nvCxnSpPr>
          <p:cNvPr id="4" name="Straight Connector 3"/>
          <p:cNvCxnSpPr/>
          <p:nvPr/>
        </p:nvCxnSpPr>
        <p:spPr>
          <a:xfrm>
            <a:off x="953746" y="1588168"/>
            <a:ext cx="722433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6764978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2864</TotalTime>
  <Words>3462</Words>
  <Application>Microsoft Office PowerPoint</Application>
  <PresentationFormat>Widescreen</PresentationFormat>
  <Paragraphs>480</Paragraphs>
  <Slides>51</Slides>
  <Notes>37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51</vt:i4>
      </vt:variant>
    </vt:vector>
  </HeadingPairs>
  <TitlesOfParts>
    <vt:vector size="65" baseType="lpstr">
      <vt:lpstr>Arial</vt:lpstr>
      <vt:lpstr>Book Antiqua</vt:lpstr>
      <vt:lpstr>Bookman Old Style</vt:lpstr>
      <vt:lpstr>Calibri</vt:lpstr>
      <vt:lpstr>Calibri Light</vt:lpstr>
      <vt:lpstr>Century Schoolbook</vt:lpstr>
      <vt:lpstr>Courier New</vt:lpstr>
      <vt:lpstr>Wingdings</vt:lpstr>
      <vt:lpstr>Wingdings 2</vt:lpstr>
      <vt:lpstr>Wingdings 3</vt:lpstr>
      <vt:lpstr>View</vt:lpstr>
      <vt:lpstr>Office Theme</vt:lpstr>
      <vt:lpstr>1_Office Theme</vt:lpstr>
      <vt:lpstr>2_Office Theme</vt:lpstr>
      <vt:lpstr>Infection Prevention   in the Dental Setting 2016</vt:lpstr>
      <vt:lpstr>Disclaimer</vt:lpstr>
      <vt:lpstr>Course Objectives</vt:lpstr>
      <vt:lpstr> </vt:lpstr>
      <vt:lpstr>Modes of Transmission</vt:lpstr>
      <vt:lpstr>Disease Transmission in Dentistry</vt:lpstr>
      <vt:lpstr>Government Agencies Involved</vt:lpstr>
      <vt:lpstr>OSHA’s Role</vt:lpstr>
      <vt:lpstr> CDC’s Role</vt:lpstr>
      <vt:lpstr> 2016 CDC Summary</vt:lpstr>
      <vt:lpstr>6 Key Recommendations </vt:lpstr>
      <vt:lpstr>Administrative Measures</vt:lpstr>
      <vt:lpstr>Administrative Measures</vt:lpstr>
      <vt:lpstr>Infection Prevention                 Education &amp; Training</vt:lpstr>
      <vt:lpstr>Dental Health Care Personnel Safety</vt:lpstr>
      <vt:lpstr>CDC Work Restrictions  </vt:lpstr>
      <vt:lpstr>CDC Vaccine Recommendations</vt:lpstr>
      <vt:lpstr>Hepatitis B Vaccine</vt:lpstr>
      <vt:lpstr>PowerPoint Presentation</vt:lpstr>
      <vt:lpstr> </vt:lpstr>
      <vt:lpstr>Post-exposure Management</vt:lpstr>
      <vt:lpstr>Program Evaluation </vt:lpstr>
      <vt:lpstr>Standard Precautions</vt:lpstr>
      <vt:lpstr>Elements of Standard Precautions </vt:lpstr>
      <vt:lpstr>Hand Hygiene</vt:lpstr>
      <vt:lpstr>  CDC  says </vt:lpstr>
      <vt:lpstr>When?</vt:lpstr>
      <vt:lpstr>Personal Protective Equipment</vt:lpstr>
      <vt:lpstr>Apparel</vt:lpstr>
      <vt:lpstr>Masks &amp; Face Shields</vt:lpstr>
      <vt:lpstr>PowerPoint Presentation</vt:lpstr>
      <vt:lpstr>Eyewear</vt:lpstr>
      <vt:lpstr>PowerPoint Presentation</vt:lpstr>
      <vt:lpstr>Respiratory Hygiene/Cough Etiquette</vt:lpstr>
      <vt:lpstr>Sharps Safety</vt:lpstr>
      <vt:lpstr>Sharps Safety</vt:lpstr>
      <vt:lpstr>Safe Injection Practices </vt:lpstr>
      <vt:lpstr>Sterilization &amp; Disinfection of Patient-Care Items &amp; Devices </vt:lpstr>
      <vt:lpstr>Instrument Cleaning</vt:lpstr>
      <vt:lpstr>Automatic Cleaning</vt:lpstr>
      <vt:lpstr>Automatic Cleaning </vt:lpstr>
      <vt:lpstr>Preparation and Packaging</vt:lpstr>
      <vt:lpstr>PowerPoint Presentation</vt:lpstr>
      <vt:lpstr> Sterilization Monitoring - Indicators</vt:lpstr>
      <vt:lpstr>Sterile Item &amp; Clean Supply Storage </vt:lpstr>
      <vt:lpstr>Dental Radiography</vt:lpstr>
      <vt:lpstr>Environmental Infection Prevention &amp; Control</vt:lpstr>
      <vt:lpstr>Dental Unit Water Quality</vt:lpstr>
      <vt:lpstr>Infections in the News</vt:lpstr>
      <vt:lpstr>Water Monitoring Options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 Prevention  in the Dental Setting  2016</dc:title>
  <dc:creator>Joyce Moore</dc:creator>
  <cp:lastModifiedBy>Amanda Tekely</cp:lastModifiedBy>
  <cp:revision>133</cp:revision>
  <dcterms:created xsi:type="dcterms:W3CDTF">2016-10-02T22:50:47Z</dcterms:created>
  <dcterms:modified xsi:type="dcterms:W3CDTF">2016-10-20T20:34:45Z</dcterms:modified>
</cp:coreProperties>
</file>